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83" r:id="rId3"/>
    <p:sldId id="259" r:id="rId4"/>
    <p:sldId id="302" r:id="rId5"/>
    <p:sldId id="498" r:id="rId6"/>
    <p:sldId id="499" r:id="rId7"/>
    <p:sldId id="303" r:id="rId8"/>
    <p:sldId id="528" r:id="rId9"/>
    <p:sldId id="266" r:id="rId10"/>
    <p:sldId id="522" r:id="rId11"/>
    <p:sldId id="500" r:id="rId12"/>
    <p:sldId id="523" r:id="rId13"/>
    <p:sldId id="381" r:id="rId14"/>
    <p:sldId id="532" r:id="rId15"/>
    <p:sldId id="536" r:id="rId16"/>
    <p:sldId id="268" r:id="rId17"/>
    <p:sldId id="524" r:id="rId18"/>
    <p:sldId id="292" r:id="rId19"/>
    <p:sldId id="299" r:id="rId20"/>
    <p:sldId id="271" r:id="rId21"/>
    <p:sldId id="318" r:id="rId22"/>
    <p:sldId id="279" r:id="rId23"/>
    <p:sldId id="280" r:id="rId24"/>
    <p:sldId id="297" r:id="rId25"/>
    <p:sldId id="537" r:id="rId26"/>
    <p:sldId id="306" r:id="rId27"/>
    <p:sldId id="525" r:id="rId28"/>
    <p:sldId id="30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B7DCC-FB13-4DF2-B595-86DAC0B4855C}" v="2" dt="2022-12-20T01:59:49.3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80632" autoAdjust="0"/>
  </p:normalViewPr>
  <p:slideViewPr>
    <p:cSldViewPr snapToGrid="0">
      <p:cViewPr varScale="1">
        <p:scale>
          <a:sx n="51" d="100"/>
          <a:sy n="51" d="100"/>
        </p:scale>
        <p:origin x="528" y="40"/>
      </p:cViewPr>
      <p:guideLst/>
    </p:cSldViewPr>
  </p:slideViewPr>
  <p:notesTextViewPr>
    <p:cViewPr>
      <p:scale>
        <a:sx n="1" d="1"/>
        <a:sy n="1" d="1"/>
      </p:scale>
      <p:origin x="0" y="0"/>
    </p:cViewPr>
  </p:notesTextViewPr>
  <p:sorterViewPr>
    <p:cViewPr>
      <p:scale>
        <a:sx n="80" d="100"/>
        <a:sy n="80" d="100"/>
      </p:scale>
      <p:origin x="0" y="-338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5" csCatId="colorful" phldr="1"/>
      <dgm:spPr/>
      <dgm:t>
        <a:bodyPr/>
        <a:lstStyle/>
        <a:p>
          <a:endParaRPr lang="en-US"/>
        </a:p>
      </dgm:t>
    </dgm:pt>
    <dgm:pt modelId="{E997C9A2-714F-40F1-A449-E3B567BF2191}">
      <dgm:prSet custT="1"/>
      <dgm:spPr/>
      <dgm:t>
        <a:bodyPr/>
        <a:lstStyle/>
        <a:p>
          <a:r>
            <a:rPr lang="en-US" sz="2400"/>
            <a:t>The Planning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a:t>key questions: How do we make software artifacts “good”? What does that mean? Who decides?</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a:t>The Organizational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What are people’s needs? How do we design software artifacts that meets those needs?</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a:t>The Implementation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a:t>key question: how to design software artifacts that are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8311243" cy="1157625"/>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we make software artifacts “good”? What does that mean? Who decides?</a:t>
          </a:r>
        </a:p>
      </dsp:txBody>
      <dsp:txXfrm>
        <a:off x="0" y="247530"/>
        <a:ext cx="8311243" cy="1157625"/>
      </dsp:txXfrm>
    </dsp:sp>
    <dsp:sp modelId="{43D2748E-F233-4117-A263-D994A3D777A0}">
      <dsp:nvSpPr>
        <dsp:cNvPr id="0" name=""/>
        <dsp:cNvSpPr/>
      </dsp:nvSpPr>
      <dsp:spPr>
        <a:xfrm>
          <a:off x="415562" y="26130"/>
          <a:ext cx="5817870" cy="4428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Planning Scale</a:t>
          </a:r>
        </a:p>
      </dsp:txBody>
      <dsp:txXfrm>
        <a:off x="437178" y="47746"/>
        <a:ext cx="5774638" cy="399568"/>
      </dsp:txXfrm>
    </dsp:sp>
    <dsp:sp modelId="{0D116FDA-C199-4724-BDFF-B6B6DD9C39F4}">
      <dsp:nvSpPr>
        <dsp:cNvPr id="0" name=""/>
        <dsp:cNvSpPr/>
      </dsp:nvSpPr>
      <dsp:spPr>
        <a:xfrm>
          <a:off x="0" y="1707555"/>
          <a:ext cx="8311243" cy="1157625"/>
        </a:xfrm>
        <a:prstGeom prst="rect">
          <a:avLst/>
        </a:prstGeom>
        <a:solidFill>
          <a:schemeClr val="lt1">
            <a:alpha val="90000"/>
            <a:hueOff val="0"/>
            <a:satOff val="0"/>
            <a:lumOff val="0"/>
            <a:alphaOff val="0"/>
          </a:schemeClr>
        </a:solidFill>
        <a:ln w="6350" cap="flat" cmpd="sng" algn="ctr">
          <a:solidFill>
            <a:schemeClr val="accent5">
              <a:hueOff val="-3379271"/>
              <a:satOff val="-8710"/>
              <a:lumOff val="-5883"/>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What are people’s needs? How do we design software artifacts that meets those needs?</a:t>
          </a:r>
        </a:p>
      </dsp:txBody>
      <dsp:txXfrm>
        <a:off x="0" y="1707555"/>
        <a:ext cx="8311243" cy="1157625"/>
      </dsp:txXfrm>
    </dsp:sp>
    <dsp:sp modelId="{5DA3FF59-85F1-4735-B3A9-18751F101F6E}">
      <dsp:nvSpPr>
        <dsp:cNvPr id="0" name=""/>
        <dsp:cNvSpPr/>
      </dsp:nvSpPr>
      <dsp:spPr>
        <a:xfrm>
          <a:off x="415562" y="1486155"/>
          <a:ext cx="5817870" cy="442800"/>
        </a:xfrm>
        <a:prstGeom prst="round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Organizational Scale</a:t>
          </a:r>
        </a:p>
      </dsp:txBody>
      <dsp:txXfrm>
        <a:off x="437178" y="1507771"/>
        <a:ext cx="5774638" cy="399568"/>
      </dsp:txXfrm>
    </dsp:sp>
    <dsp:sp modelId="{A19FAB4D-117A-4965-8A0A-D6E6E7E1F541}">
      <dsp:nvSpPr>
        <dsp:cNvPr id="0" name=""/>
        <dsp:cNvSpPr/>
      </dsp:nvSpPr>
      <dsp:spPr>
        <a:xfrm>
          <a:off x="0" y="3167580"/>
          <a:ext cx="8311243" cy="1157625"/>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45045" tIns="312420" rIns="64504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 how to design software artifacts that are easy to test, understand, and modify?</a:t>
          </a:r>
        </a:p>
      </dsp:txBody>
      <dsp:txXfrm>
        <a:off x="0" y="3167580"/>
        <a:ext cx="8311243" cy="1157625"/>
      </dsp:txXfrm>
    </dsp:sp>
    <dsp:sp modelId="{22921543-69A4-4F5E-BB18-7A033233EAEB}">
      <dsp:nvSpPr>
        <dsp:cNvPr id="0" name=""/>
        <dsp:cNvSpPr/>
      </dsp:nvSpPr>
      <dsp:spPr>
        <a:xfrm>
          <a:off x="415562" y="2946181"/>
          <a:ext cx="5817870" cy="44280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9902" tIns="0" rIns="219902" bIns="0" numCol="1" spcCol="1270" anchor="ctr" anchorCtr="0">
          <a:noAutofit/>
        </a:bodyPr>
        <a:lstStyle/>
        <a:p>
          <a:pPr marL="0" lvl="0" indent="0" algn="l" defTabSz="1066800">
            <a:lnSpc>
              <a:spcPct val="90000"/>
            </a:lnSpc>
            <a:spcBef>
              <a:spcPct val="0"/>
            </a:spcBef>
            <a:spcAft>
              <a:spcPct val="35000"/>
            </a:spcAft>
            <a:buNone/>
          </a:pPr>
          <a:r>
            <a:rPr lang="en-US" sz="2400" kern="1200"/>
            <a:t>The Implementation Scale</a:t>
          </a:r>
        </a:p>
      </dsp:txBody>
      <dsp:txXfrm>
        <a:off x="437178" y="2967797"/>
        <a:ext cx="577463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svg>
</file>

<file path=ppt/media/image26.sv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8/30/2025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interested in history, here is NASA lead software engineer for Apollo program standing next to the code she wrote by hand. This is what took humanity to moon.</a:t>
            </a:r>
          </a:p>
          <a:p>
            <a:r>
              <a:rPr lang="en-US" dirty="0"/>
              <a:t>Now … </a:t>
            </a:r>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E1E57-EDA3-848B-24CD-529269A601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3CD06D-20B6-3F8A-5958-9976E6BB0E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0C1F7A-0139-271A-237A-E03FE243D6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737408-32FC-7AB4-C496-ABDA2AEEA6D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736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dirty="0"/>
          </a:p>
        </p:txBody>
      </p:sp>
      <p:sp>
        <p:nvSpPr>
          <p:cNvPr id="207" name="Shape 20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 is on the first lecture after spring break</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dirty="0"/>
          </a:p>
        </p:txBody>
      </p:sp>
    </p:spTree>
    <p:extLst>
      <p:ext uri="{BB962C8B-B14F-4D97-AF65-F5344CB8AC3E}">
        <p14:creationId xmlns:p14="http://schemas.microsoft.com/office/powerpoint/2010/main" val="1737561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260796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&lt;see a detailed version of this policy on course website&gt;</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1143410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Lesson 1.1 Activity: Introductions</a:t>
            </a:r>
            <a:br>
              <a:rPr lang="en-US" dirty="0"/>
            </a:br>
            <a:r>
              <a:rPr lang="en-US" dirty="0"/>
              <a:t>Activity 1:  Introduce yourself and ask students to introduce themselves</a:t>
            </a:r>
          </a:p>
          <a:p>
            <a:r>
              <a:rPr lang="en-US" dirty="0"/>
              <a:t>Activity 2 {Optional}: </a:t>
            </a:r>
            <a:r>
              <a:rPr lang="en-US" b="1" dirty="0"/>
              <a:t>Welcome Survey. </a:t>
            </a:r>
            <a:r>
              <a:rPr lang="en-US" b="0" dirty="0"/>
              <a:t>Then </a:t>
            </a:r>
            <a:r>
              <a:rPr lang="en-US" dirty="0"/>
              <a:t>discuss survey responses and answer questions</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663295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016215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engineering refers to study of all aspects of software development …. It is an attempt to apply a typical engineering “process” to building of software. We will highlight the approaches that {hopefully} scale well.</a:t>
            </a:r>
          </a:p>
          <a:p>
            <a:endParaRPr lang="en-US" dirty="0"/>
          </a:p>
          <a:p>
            <a:r>
              <a:rPr lang="en-US" dirty="0"/>
              <a:t>Pay attention to design: Design before coding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046280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4864E-E453-C44A-2426-799D9A0A7F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51D909-E682-B410-00B9-71BE50D6A0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690CEC-4D8B-3548-02E8-3E6E644CBD1C}"/>
              </a:ext>
            </a:extLst>
          </p:cNvPr>
          <p:cNvSpPr>
            <a:spLocks noGrp="1"/>
          </p:cNvSpPr>
          <p:nvPr>
            <p:ph type="body" idx="1"/>
          </p:nvPr>
        </p:nvSpPr>
        <p:spPr/>
        <p:txBody>
          <a:bodyPr/>
          <a:lstStyle/>
          <a:p>
            <a:r>
              <a:rPr lang="en-US" dirty="0"/>
              <a:t>Wildly different notions of scale at work, and from NATO to Google, the practice of software engineering is usually defined by the biggest players!</a:t>
            </a:r>
          </a:p>
          <a:p>
            <a:endParaRPr lang="en-US" dirty="0"/>
          </a:p>
          <a:p>
            <a:r>
              <a:rPr lang="en-US" dirty="0"/>
              <a:t>That doesn’t mean that there aren’t problems that everyone faces.</a:t>
            </a:r>
          </a:p>
        </p:txBody>
      </p:sp>
      <p:sp>
        <p:nvSpPr>
          <p:cNvPr id="4" name="Slide Number Placeholder 3">
            <a:extLst>
              <a:ext uri="{FF2B5EF4-FFF2-40B4-BE49-F238E27FC236}">
                <a16:creationId xmlns:a16="http://schemas.microsoft.com/office/drawing/2014/main" id="{167A3CB7-D4C4-0813-8A99-27A4290B179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0717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785203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n people on a project, you have O(n^2) potential connections between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today’s world, we'd say something like "personnel“ hours rather than "man"-power.</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885020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9054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413AA-DBA8-3121-0F3F-1A62A28F2C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B2BA6F-27EC-A452-F939-4FD7B36A8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13E87C-48D6-40C8-523B-3EC4AAB7CC4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F0BC74A-D597-A650-DC61-6FF449792D8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0004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8/30/2025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8/30/2025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8/30/2025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8/30/2025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8/30/2025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8/30/2025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8/30/2025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8/30/2025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8/30/2025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8/30/2025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8/30/2025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8/30/2025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15.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3.png"/><Relationship Id="rId3" Type="http://schemas.openxmlformats.org/officeDocument/2006/relationships/image" Target="../media/image17.png"/><Relationship Id="rId7" Type="http://schemas.openxmlformats.org/officeDocument/2006/relationships/image" Target="../media/image15.png"/><Relationship Id="rId12" Type="http://schemas.openxmlformats.org/officeDocument/2006/relationships/image" Target="../media/image22.sv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6.svg"/><Relationship Id="rId11" Type="http://schemas.openxmlformats.org/officeDocument/2006/relationships/image" Target="../media/image21.png"/><Relationship Id="rId5" Type="http://schemas.openxmlformats.org/officeDocument/2006/relationships/image" Target="../media/image13.png"/><Relationship Id="rId10" Type="http://schemas.openxmlformats.org/officeDocument/2006/relationships/image" Target="../media/image20.svg"/><Relationship Id="rId4" Type="http://schemas.openxmlformats.org/officeDocument/2006/relationships/image" Target="../media/image25.svg"/><Relationship Id="rId9" Type="http://schemas.openxmlformats.org/officeDocument/2006/relationships/image" Target="../media/image19.png"/><Relationship Id="rId14" Type="http://schemas.openxmlformats.org/officeDocument/2006/relationships/image" Target="../media/image24.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neu-se.github.io/CS4530-Fall-2025/staff/" TargetMode="External"/><Relationship Id="rId2" Type="http://schemas.openxmlformats.org/officeDocument/2006/relationships/hyperlink" Target="https://neu-se.github.io/CS4530-Fall-2025"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neu-se.github.io/CS4530-Fall-2025/staff/"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2589641"/>
            <a:ext cx="10814539" cy="1655762"/>
          </a:xfrm>
        </p:spPr>
        <p:txBody>
          <a:bodyPr/>
          <a:lstStyle/>
          <a:p>
            <a:pPr>
              <a:lnSpc>
                <a:spcPct val="100000"/>
              </a:lnSpc>
            </a:pPr>
            <a:r>
              <a:rPr lang="en-US" sz="2400" dirty="0"/>
              <a:t>Adeel Bhutta, </a:t>
            </a:r>
            <a:r>
              <a:rPr lang="en-US" sz="2400"/>
              <a:t>Joydeep Mitra </a:t>
            </a:r>
            <a:r>
              <a:rPr lang="en-US" sz="2400" dirty="0"/>
              <a:t>and Mitch Wand</a:t>
            </a:r>
          </a:p>
          <a:p>
            <a:pPr>
              <a:lnSpc>
                <a:spcPct val="100000"/>
              </a:lnSpc>
            </a:pPr>
            <a:r>
              <a:rPr lang="en-US" sz="2400" dirty="0"/>
              <a:t>Khoury College of Computer Sciences</a:t>
            </a:r>
          </a:p>
          <a:p>
            <a:endParaRPr lang="en-US" dirty="0"/>
          </a:p>
        </p:txBody>
      </p:sp>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sz="3200" dirty="0">
                <a:sym typeface="Helvetica Neue" charset="0"/>
              </a:rPr>
              <a:t>1.1 Course Introduction</a:t>
            </a:r>
            <a:endParaRPr lang="en-US" sz="32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Problem #2: People need to talk to each other</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278355"/>
            <a:ext cx="6098562" cy="1764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4000" dirty="0">
                <a:latin typeface="+mn-lt"/>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392148" y="4042941"/>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5084-DEE0-38A3-8C6B-AA258EBD361C}"/>
              </a:ext>
            </a:extLst>
          </p:cNvPr>
          <p:cNvSpPr>
            <a:spLocks noGrp="1"/>
          </p:cNvSpPr>
          <p:nvPr>
            <p:ph type="title"/>
          </p:nvPr>
        </p:nvSpPr>
        <p:spPr/>
        <p:txBody>
          <a:bodyPr>
            <a:noAutofit/>
          </a:bodyPr>
          <a:lstStyle/>
          <a:p>
            <a:r>
              <a:rPr lang="en-US" sz="3600" dirty="0"/>
              <a:t>So, software engineering must encompass:</a:t>
            </a:r>
          </a:p>
        </p:txBody>
      </p:sp>
      <p:sp>
        <p:nvSpPr>
          <p:cNvPr id="4" name="Slide Number Placeholder 3">
            <a:extLst>
              <a:ext uri="{FF2B5EF4-FFF2-40B4-BE49-F238E27FC236}">
                <a16:creationId xmlns:a16="http://schemas.microsoft.com/office/drawing/2014/main" id="{6CA74BD2-BCBE-B6ED-D782-AFF1ABCE433C}"/>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11</a:t>
            </a:fld>
            <a:endParaRPr lang="en-US"/>
          </a:p>
        </p:txBody>
      </p:sp>
      <p:grpSp>
        <p:nvGrpSpPr>
          <p:cNvPr id="19" name="Group 18">
            <a:extLst>
              <a:ext uri="{FF2B5EF4-FFF2-40B4-BE49-F238E27FC236}">
                <a16:creationId xmlns:a16="http://schemas.microsoft.com/office/drawing/2014/main" id="{BAE07CBA-A3E0-8138-AD4F-EDAD7DF2E04D}"/>
              </a:ext>
            </a:extLst>
          </p:cNvPr>
          <p:cNvGrpSpPr/>
          <p:nvPr/>
        </p:nvGrpSpPr>
        <p:grpSpPr>
          <a:xfrm>
            <a:off x="4549125" y="1831500"/>
            <a:ext cx="3093750" cy="3195001"/>
            <a:chOff x="75768" y="2403793"/>
            <a:chExt cx="3093750" cy="3195001"/>
          </a:xfrm>
        </p:grpSpPr>
        <p:grpSp>
          <p:nvGrpSpPr>
            <p:cNvPr id="18" name="Group 17">
              <a:extLst>
                <a:ext uri="{FF2B5EF4-FFF2-40B4-BE49-F238E27FC236}">
                  <a16:creationId xmlns:a16="http://schemas.microsoft.com/office/drawing/2014/main" id="{89883390-177F-026C-BE5C-80A25E0B6A6B}"/>
                </a:ext>
              </a:extLst>
            </p:cNvPr>
            <p:cNvGrpSpPr/>
            <p:nvPr/>
          </p:nvGrpSpPr>
          <p:grpSpPr>
            <a:xfrm>
              <a:off x="679050" y="2403793"/>
              <a:ext cx="1887187" cy="1887187"/>
              <a:chOff x="679050" y="2403793"/>
              <a:chExt cx="1887187" cy="1887187"/>
            </a:xfrm>
          </p:grpSpPr>
          <p:sp>
            <p:nvSpPr>
              <p:cNvPr id="7" name="Rectangle: Diagonal Corners Rounded 6">
                <a:extLst>
                  <a:ext uri="{FF2B5EF4-FFF2-40B4-BE49-F238E27FC236}">
                    <a16:creationId xmlns:a16="http://schemas.microsoft.com/office/drawing/2014/main" id="{FE5CFDFB-D7F8-0C85-D172-AA18D8A4D0D0}"/>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8" name="Rectangle 7" descr="Gears">
                <a:extLst>
                  <a:ext uri="{FF2B5EF4-FFF2-40B4-BE49-F238E27FC236}">
                    <a16:creationId xmlns:a16="http://schemas.microsoft.com/office/drawing/2014/main" id="{32F2A40F-4505-33DE-EC1E-942D7ACE053B}"/>
                  </a:ext>
                </a:extLst>
              </p:cNvPr>
              <p:cNvSpPr/>
              <p:nvPr/>
            </p:nvSpPr>
            <p:spPr>
              <a:xfrm>
                <a:off x="1081237" y="2805981"/>
                <a:ext cx="1082812" cy="108281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9" name="Freeform: Shape 8">
              <a:extLst>
                <a:ext uri="{FF2B5EF4-FFF2-40B4-BE49-F238E27FC236}">
                  <a16:creationId xmlns:a16="http://schemas.microsoft.com/office/drawing/2014/main" id="{ED48BFF9-798E-E548-8D64-DE65BAE67764}"/>
                </a:ext>
              </a:extLst>
            </p:cNvPr>
            <p:cNvSpPr/>
            <p:nvPr/>
          </p:nvSpPr>
          <p:spPr>
            <a:xfrm>
              <a:off x="75768"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Processes, </a:t>
              </a:r>
            </a:p>
          </p:txBody>
        </p:sp>
      </p:grpSp>
      <p:grpSp>
        <p:nvGrpSpPr>
          <p:cNvPr id="17" name="Group 16">
            <a:extLst>
              <a:ext uri="{FF2B5EF4-FFF2-40B4-BE49-F238E27FC236}">
                <a16:creationId xmlns:a16="http://schemas.microsoft.com/office/drawing/2014/main" id="{6C34B220-1644-4220-EEB3-7375BA3C743F}"/>
              </a:ext>
            </a:extLst>
          </p:cNvPr>
          <p:cNvGrpSpPr/>
          <p:nvPr/>
        </p:nvGrpSpPr>
        <p:grpSpPr>
          <a:xfrm>
            <a:off x="1455375" y="1831499"/>
            <a:ext cx="3093750" cy="3195001"/>
            <a:chOff x="3710925" y="2403793"/>
            <a:chExt cx="3093750" cy="3195001"/>
          </a:xfrm>
        </p:grpSpPr>
        <p:sp>
          <p:nvSpPr>
            <p:cNvPr id="11" name="Rectangle: Diagonal Corners Rounded 10">
              <a:extLst>
                <a:ext uri="{FF2B5EF4-FFF2-40B4-BE49-F238E27FC236}">
                  <a16:creationId xmlns:a16="http://schemas.microsoft.com/office/drawing/2014/main" id="{A2F64650-89BB-DA61-3734-DA7C983E8421}"/>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12" name="Rectangle 11" descr="Illustrator with solid fill">
              <a:extLst>
                <a:ext uri="{FF2B5EF4-FFF2-40B4-BE49-F238E27FC236}">
                  <a16:creationId xmlns:a16="http://schemas.microsoft.com/office/drawing/2014/main" id="{A087BE35-5179-AF70-942D-4F3F8F35BC53}"/>
                </a:ext>
              </a:extLst>
            </p:cNvPr>
            <p:cNvSpPr/>
            <p:nvPr/>
          </p:nvSpPr>
          <p:spPr>
            <a:xfrm>
              <a:off x="4716393" y="2805981"/>
              <a:ext cx="1082812" cy="1082812"/>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3" name="Freeform: Shape 12">
              <a:extLst>
                <a:ext uri="{FF2B5EF4-FFF2-40B4-BE49-F238E27FC236}">
                  <a16:creationId xmlns:a16="http://schemas.microsoft.com/office/drawing/2014/main" id="{5ECF6FAD-BE93-AB91-E927-4F339725FD21}"/>
                </a:ext>
              </a:extLst>
            </p:cNvPr>
            <p:cNvSpPr/>
            <p:nvPr/>
          </p:nvSpPr>
          <p:spPr>
            <a:xfrm>
              <a:off x="3710925"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Programs, </a:t>
              </a:r>
            </a:p>
          </p:txBody>
        </p:sp>
      </p:grpSp>
      <p:grpSp>
        <p:nvGrpSpPr>
          <p:cNvPr id="20" name="Group 19">
            <a:extLst>
              <a:ext uri="{FF2B5EF4-FFF2-40B4-BE49-F238E27FC236}">
                <a16:creationId xmlns:a16="http://schemas.microsoft.com/office/drawing/2014/main" id="{067A21F0-3945-9172-9240-12422D41B44C}"/>
              </a:ext>
            </a:extLst>
          </p:cNvPr>
          <p:cNvGrpSpPr/>
          <p:nvPr/>
        </p:nvGrpSpPr>
        <p:grpSpPr>
          <a:xfrm>
            <a:off x="7642875" y="1831499"/>
            <a:ext cx="3093750" cy="3195001"/>
            <a:chOff x="7346081" y="2403793"/>
            <a:chExt cx="3093750" cy="3195001"/>
          </a:xfrm>
        </p:grpSpPr>
        <p:sp>
          <p:nvSpPr>
            <p:cNvPr id="14" name="Rectangle: Diagonal Corners Rounded 13">
              <a:extLst>
                <a:ext uri="{FF2B5EF4-FFF2-40B4-BE49-F238E27FC236}">
                  <a16:creationId xmlns:a16="http://schemas.microsoft.com/office/drawing/2014/main" id="{FCF2E1D3-3DBA-B5DD-1F43-979AC284952D}"/>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15" name="Rectangle 14" descr="Group">
              <a:extLst>
                <a:ext uri="{FF2B5EF4-FFF2-40B4-BE49-F238E27FC236}">
                  <a16:creationId xmlns:a16="http://schemas.microsoft.com/office/drawing/2014/main" id="{B9B6951B-5B1B-6E40-223A-E2559DF93DF2}"/>
                </a:ext>
              </a:extLst>
            </p:cNvPr>
            <p:cNvSpPr/>
            <p:nvPr/>
          </p:nvSpPr>
          <p:spPr>
            <a:xfrm>
              <a:off x="8351550" y="2805981"/>
              <a:ext cx="1082812" cy="108281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6" name="Freeform: Shape 15">
              <a:extLst>
                <a:ext uri="{FF2B5EF4-FFF2-40B4-BE49-F238E27FC236}">
                  <a16:creationId xmlns:a16="http://schemas.microsoft.com/office/drawing/2014/main" id="{53E0218E-66E1-1735-4579-8AC3AC75EEAC}"/>
                </a:ext>
              </a:extLst>
            </p:cNvPr>
            <p:cNvSpPr/>
            <p:nvPr/>
          </p:nvSpPr>
          <p:spPr>
            <a:xfrm>
              <a:off x="7346081"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and People</a:t>
              </a:r>
            </a:p>
          </p:txBody>
        </p:sp>
      </p:grpSp>
    </p:spTree>
    <p:extLst>
      <p:ext uri="{BB962C8B-B14F-4D97-AF65-F5344CB8AC3E}">
        <p14:creationId xmlns:p14="http://schemas.microsoft.com/office/powerpoint/2010/main" val="3712088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A894C-B2D7-DC8D-D716-DD6357D837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AD64A-22EE-F85D-521C-A75C8D77D4A2}"/>
              </a:ext>
            </a:extLst>
          </p:cNvPr>
          <p:cNvSpPr>
            <a:spLocks noGrp="1"/>
          </p:cNvSpPr>
          <p:nvPr>
            <p:ph type="title"/>
          </p:nvPr>
        </p:nvSpPr>
        <p:spPr/>
        <p:txBody>
          <a:bodyPr/>
          <a:lstStyle/>
          <a:p>
            <a:r>
              <a:rPr lang="en-US" dirty="0"/>
              <a:t>The course will cover</a:t>
            </a:r>
          </a:p>
        </p:txBody>
      </p:sp>
      <p:sp>
        <p:nvSpPr>
          <p:cNvPr id="3" name="Text Placeholder 2">
            <a:extLst>
              <a:ext uri="{FF2B5EF4-FFF2-40B4-BE49-F238E27FC236}">
                <a16:creationId xmlns:a16="http://schemas.microsoft.com/office/drawing/2014/main" id="{7EA00417-2681-0C33-06F9-71BA7AA87E3E}"/>
              </a:ext>
            </a:extLst>
          </p:cNvPr>
          <p:cNvSpPr>
            <a:spLocks noGrp="1"/>
          </p:cNvSpPr>
          <p:nvPr>
            <p:ph idx="1"/>
          </p:nvPr>
        </p:nvSpPr>
        <p:spPr/>
        <p:txBody>
          <a:bodyPr>
            <a:normAutofit/>
          </a:bodyPr>
          <a:lstStyle/>
          <a:p>
            <a:r>
              <a:rPr lang="en-US" dirty="0"/>
              <a:t>Programs</a:t>
            </a:r>
          </a:p>
          <a:p>
            <a:pPr lvl="1"/>
            <a:r>
              <a:rPr lang="en-US" dirty="0"/>
              <a:t>how to write programs that people can understand and maintain</a:t>
            </a:r>
          </a:p>
          <a:p>
            <a:pPr lvl="1"/>
            <a:r>
              <a:rPr lang="en-US" dirty="0"/>
              <a:t>in a particular domain (medium-sized web application)</a:t>
            </a:r>
          </a:p>
          <a:p>
            <a:r>
              <a:rPr lang="en-US" dirty="0"/>
              <a:t>Processes</a:t>
            </a:r>
          </a:p>
          <a:p>
            <a:pPr lvl="1"/>
            <a:r>
              <a:rPr lang="en-US" dirty="0"/>
              <a:t>how to divide a large project into engineering tasks</a:t>
            </a:r>
          </a:p>
          <a:p>
            <a:pPr lvl="1"/>
            <a:r>
              <a:rPr lang="en-US" dirty="0"/>
              <a:t>how to coordinate the tasks to form a coherent whole</a:t>
            </a:r>
          </a:p>
          <a:p>
            <a:r>
              <a:rPr lang="en-US" dirty="0"/>
              <a:t>People</a:t>
            </a:r>
          </a:p>
          <a:p>
            <a:pPr lvl="1"/>
            <a:r>
              <a:rPr lang="en-US" dirty="0"/>
              <a:t>how to organize teams and make them function effectively.</a:t>
            </a:r>
          </a:p>
          <a:p>
            <a:pPr lvl="1"/>
            <a:endParaRPr lang="en-US" dirty="0"/>
          </a:p>
        </p:txBody>
      </p:sp>
      <p:sp>
        <p:nvSpPr>
          <p:cNvPr id="4" name="Slide Number Placeholder 3">
            <a:extLst>
              <a:ext uri="{FF2B5EF4-FFF2-40B4-BE49-F238E27FC236}">
                <a16:creationId xmlns:a16="http://schemas.microsoft.com/office/drawing/2014/main" id="{244E9866-05E7-BA22-1355-19DDD1AEFB7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12</a:t>
            </a:fld>
            <a:endParaRPr lang="en-US"/>
          </a:p>
        </p:txBody>
      </p:sp>
    </p:spTree>
    <p:extLst>
      <p:ext uri="{BB962C8B-B14F-4D97-AF65-F5344CB8AC3E}">
        <p14:creationId xmlns:p14="http://schemas.microsoft.com/office/powerpoint/2010/main" val="2156136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normAutofit/>
          </a:bodyPr>
          <a:lstStyle/>
          <a:p>
            <a:r>
              <a:rPr lang="en-US" sz="3600" dirty="0"/>
              <a:t>Think of {your software’s} design at three scales</a:t>
            </a:r>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nvGraphicFramePr>
        <p:xfrm>
          <a:off x="1142999" y="1674415"/>
          <a:ext cx="8311243"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8A269-721F-3674-5D13-340C0CF6299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116F992-D902-1A1A-BB11-EE3ACEB49A34}"/>
              </a:ext>
            </a:extLst>
          </p:cNvPr>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E201F5B-AED6-3BAE-A388-93363B88E630}"/>
              </a:ext>
            </a:extLst>
          </p:cNvPr>
          <p:cNvSpPr>
            <a:spLocks noGrp="1"/>
          </p:cNvSpPr>
          <p:nvPr>
            <p:ph type="title"/>
          </p:nvPr>
        </p:nvSpPr>
        <p:spPr>
          <a:xfrm>
            <a:off x="838200" y="18255"/>
            <a:ext cx="10515600" cy="1325563"/>
          </a:xfrm>
        </p:spPr>
        <p:txBody>
          <a:bodyPr>
            <a:noAutofit/>
          </a:bodyPr>
          <a:lstStyle/>
          <a:p>
            <a:r>
              <a:rPr lang="en-US" sz="3600" dirty="0"/>
              <a:t>So, software engineering must encompass:</a:t>
            </a:r>
          </a:p>
        </p:txBody>
      </p:sp>
      <p:sp>
        <p:nvSpPr>
          <p:cNvPr id="7" name="Rectangle: Diagonal Corners Rounded 6">
            <a:extLst>
              <a:ext uri="{FF2B5EF4-FFF2-40B4-BE49-F238E27FC236}">
                <a16:creationId xmlns:a16="http://schemas.microsoft.com/office/drawing/2014/main" id="{A897F751-526E-78EE-7E74-C1A76288B589}"/>
              </a:ext>
            </a:extLst>
          </p:cNvPr>
          <p:cNvSpPr/>
          <p:nvPr/>
        </p:nvSpPr>
        <p:spPr>
          <a:xfrm>
            <a:off x="3676600" y="3429002"/>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Diagonal Corners Rounded 10">
            <a:extLst>
              <a:ext uri="{FF2B5EF4-FFF2-40B4-BE49-F238E27FC236}">
                <a16:creationId xmlns:a16="http://schemas.microsoft.com/office/drawing/2014/main" id="{F04EB3DF-A530-0666-8BE9-AE671350251E}"/>
              </a:ext>
            </a:extLst>
          </p:cNvPr>
          <p:cNvSpPr/>
          <p:nvPr/>
        </p:nvSpPr>
        <p:spPr>
          <a:xfrm>
            <a:off x="3676599" y="4759020"/>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Rectangle: Diagonal Corners Rounded 13">
            <a:extLst>
              <a:ext uri="{FF2B5EF4-FFF2-40B4-BE49-F238E27FC236}">
                <a16:creationId xmlns:a16="http://schemas.microsoft.com/office/drawing/2014/main" id="{FF18CBE2-B9B6-4C7B-36C8-9E0A34EC2E00}"/>
              </a:ext>
            </a:extLst>
          </p:cNvPr>
          <p:cNvSpPr/>
          <p:nvPr/>
        </p:nvSpPr>
        <p:spPr>
          <a:xfrm>
            <a:off x="3676600" y="2098983"/>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Shape 15">
            <a:extLst>
              <a:ext uri="{FF2B5EF4-FFF2-40B4-BE49-F238E27FC236}">
                <a16:creationId xmlns:a16="http://schemas.microsoft.com/office/drawing/2014/main" id="{7C645652-22A5-14F7-D5DA-881B97293D1F}"/>
              </a:ext>
            </a:extLst>
          </p:cNvPr>
          <p:cNvSpPr/>
          <p:nvPr/>
        </p:nvSpPr>
        <p:spPr>
          <a:xfrm>
            <a:off x="5011706" y="2226115"/>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PLANNING,</a:t>
            </a:r>
          </a:p>
        </p:txBody>
      </p:sp>
      <p:sp>
        <p:nvSpPr>
          <p:cNvPr id="35" name="Freeform: Shape 15">
            <a:extLst>
              <a:ext uri="{FF2B5EF4-FFF2-40B4-BE49-F238E27FC236}">
                <a16:creationId xmlns:a16="http://schemas.microsoft.com/office/drawing/2014/main" id="{1516CB84-50BA-F8D4-8363-6B91A644D53A}"/>
              </a:ext>
            </a:extLst>
          </p:cNvPr>
          <p:cNvSpPr/>
          <p:nvPr/>
        </p:nvSpPr>
        <p:spPr>
          <a:xfrm>
            <a:off x="5011706" y="3551886"/>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ORGANIZING,</a:t>
            </a:r>
          </a:p>
        </p:txBody>
      </p:sp>
      <p:sp>
        <p:nvSpPr>
          <p:cNvPr id="36" name="Freeform: Shape 15">
            <a:extLst>
              <a:ext uri="{FF2B5EF4-FFF2-40B4-BE49-F238E27FC236}">
                <a16:creationId xmlns:a16="http://schemas.microsoft.com/office/drawing/2014/main" id="{0A76054A-E50A-D28F-2241-7A166F418EEA}"/>
              </a:ext>
            </a:extLst>
          </p:cNvPr>
          <p:cNvSpPr/>
          <p:nvPr/>
        </p:nvSpPr>
        <p:spPr>
          <a:xfrm>
            <a:off x="5011706" y="4877657"/>
            <a:ext cx="3835607"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40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&amp; IMPLEMENTING</a:t>
            </a:r>
          </a:p>
        </p:txBody>
      </p:sp>
      <p:pic>
        <p:nvPicPr>
          <p:cNvPr id="43" name="Graphic 42" descr="Thought bubble with solid fill">
            <a:extLst>
              <a:ext uri="{FF2B5EF4-FFF2-40B4-BE49-F238E27FC236}">
                <a16:creationId xmlns:a16="http://schemas.microsoft.com/office/drawing/2014/main" id="{610B7663-9002-5841-5404-1CE2E7D84FF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56635" y="2155617"/>
            <a:ext cx="837566" cy="837566"/>
          </a:xfrm>
          <a:prstGeom prst="rect">
            <a:avLst/>
          </a:prstGeom>
        </p:spPr>
      </p:pic>
      <p:pic>
        <p:nvPicPr>
          <p:cNvPr id="45" name="Graphic 44" descr="Flowchart with solid fill">
            <a:extLst>
              <a:ext uri="{FF2B5EF4-FFF2-40B4-BE49-F238E27FC236}">
                <a16:creationId xmlns:a16="http://schemas.microsoft.com/office/drawing/2014/main" id="{D7FB084E-0152-CB8A-530B-B0155F7BA5F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18218" y="3454686"/>
            <a:ext cx="914400" cy="914400"/>
          </a:xfrm>
          <a:prstGeom prst="rect">
            <a:avLst/>
          </a:prstGeom>
        </p:spPr>
      </p:pic>
      <p:pic>
        <p:nvPicPr>
          <p:cNvPr id="47" name="Graphic 46" descr="Hammer1 with solid fill">
            <a:extLst>
              <a:ext uri="{FF2B5EF4-FFF2-40B4-BE49-F238E27FC236}">
                <a16:creationId xmlns:a16="http://schemas.microsoft.com/office/drawing/2014/main" id="{FE0B0D8D-A78A-FD41-3115-C414228B802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56635" y="4857291"/>
            <a:ext cx="837566" cy="837566"/>
          </a:xfrm>
          <a:prstGeom prst="rect">
            <a:avLst/>
          </a:prstGeom>
        </p:spPr>
      </p:pic>
    </p:spTree>
    <p:extLst>
      <p:ext uri="{BB962C8B-B14F-4D97-AF65-F5344CB8AC3E}">
        <p14:creationId xmlns:p14="http://schemas.microsoft.com/office/powerpoint/2010/main" val="952283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2C690-678B-7F0C-A956-14DBDD12C96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86C973-41AD-3115-8D5B-5217CFB0DD52}"/>
              </a:ext>
            </a:extLst>
          </p:cNvPr>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6245AC8-3AEA-63A7-35F6-DDD54E53CDEC}"/>
              </a:ext>
            </a:extLst>
          </p:cNvPr>
          <p:cNvSpPr>
            <a:spLocks noGrp="1"/>
          </p:cNvSpPr>
          <p:nvPr>
            <p:ph type="title"/>
          </p:nvPr>
        </p:nvSpPr>
        <p:spPr>
          <a:xfrm>
            <a:off x="838200" y="18255"/>
            <a:ext cx="10515600" cy="1325563"/>
          </a:xfrm>
        </p:spPr>
        <p:txBody>
          <a:bodyPr>
            <a:noAutofit/>
          </a:bodyPr>
          <a:lstStyle/>
          <a:p>
            <a:r>
              <a:rPr lang="en-US" sz="3600" dirty="0"/>
              <a:t>So, software engineering must encompass:</a:t>
            </a:r>
          </a:p>
        </p:txBody>
      </p:sp>
      <p:grpSp>
        <p:nvGrpSpPr>
          <p:cNvPr id="25" name="Group 24">
            <a:extLst>
              <a:ext uri="{FF2B5EF4-FFF2-40B4-BE49-F238E27FC236}">
                <a16:creationId xmlns:a16="http://schemas.microsoft.com/office/drawing/2014/main" id="{C4764CA5-3452-B1C5-450B-056A6051915C}"/>
              </a:ext>
            </a:extLst>
          </p:cNvPr>
          <p:cNvGrpSpPr/>
          <p:nvPr/>
        </p:nvGrpSpPr>
        <p:grpSpPr>
          <a:xfrm>
            <a:off x="4319921" y="1533426"/>
            <a:ext cx="974268" cy="974268"/>
            <a:chOff x="7949361" y="2403792"/>
            <a:chExt cx="1887188" cy="1887188"/>
          </a:xfrm>
        </p:grpSpPr>
        <p:sp>
          <p:nvSpPr>
            <p:cNvPr id="26" name="Rectangle: Diagonal Corners Rounded 13">
              <a:extLst>
                <a:ext uri="{FF2B5EF4-FFF2-40B4-BE49-F238E27FC236}">
                  <a16:creationId xmlns:a16="http://schemas.microsoft.com/office/drawing/2014/main" id="{042C7C16-0A3A-8BE9-9A34-A264521DE8EA}"/>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Rectangle 26" descr="Group">
              <a:extLst>
                <a:ext uri="{FF2B5EF4-FFF2-40B4-BE49-F238E27FC236}">
                  <a16:creationId xmlns:a16="http://schemas.microsoft.com/office/drawing/2014/main" id="{D6F8509C-A45E-3023-A2EE-A2BBB5798575}"/>
                </a:ext>
              </a:extLst>
            </p:cNvPr>
            <p:cNvSpPr/>
            <p:nvPr/>
          </p:nvSpPr>
          <p:spPr>
            <a:xfrm>
              <a:off x="7949361" y="2403792"/>
              <a:ext cx="1887188" cy="1887188"/>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grpSp>
        <p:nvGrpSpPr>
          <p:cNvPr id="28" name="Group 27">
            <a:extLst>
              <a:ext uri="{FF2B5EF4-FFF2-40B4-BE49-F238E27FC236}">
                <a16:creationId xmlns:a16="http://schemas.microsoft.com/office/drawing/2014/main" id="{D6CD8944-8B06-D16F-1125-0EE562F2A52A}"/>
              </a:ext>
            </a:extLst>
          </p:cNvPr>
          <p:cNvGrpSpPr/>
          <p:nvPr/>
        </p:nvGrpSpPr>
        <p:grpSpPr>
          <a:xfrm>
            <a:off x="6892528" y="1533426"/>
            <a:ext cx="974268" cy="974267"/>
            <a:chOff x="679049" y="2403793"/>
            <a:chExt cx="1887188" cy="1887187"/>
          </a:xfrm>
        </p:grpSpPr>
        <p:sp>
          <p:nvSpPr>
            <p:cNvPr id="29" name="Rectangle: Diagonal Corners Rounded 6">
              <a:extLst>
                <a:ext uri="{FF2B5EF4-FFF2-40B4-BE49-F238E27FC236}">
                  <a16:creationId xmlns:a16="http://schemas.microsoft.com/office/drawing/2014/main" id="{4EC7302B-9DCD-D8A8-C43A-3A481F1AC19A}"/>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Rectangle 29" descr="Gears">
              <a:extLst>
                <a:ext uri="{FF2B5EF4-FFF2-40B4-BE49-F238E27FC236}">
                  <a16:creationId xmlns:a16="http://schemas.microsoft.com/office/drawing/2014/main" id="{ED111A2B-809E-F482-F2C4-0CEE359FB028}"/>
                </a:ext>
              </a:extLst>
            </p:cNvPr>
            <p:cNvSpPr/>
            <p:nvPr/>
          </p:nvSpPr>
          <p:spPr>
            <a:xfrm>
              <a:off x="679049" y="2403793"/>
              <a:ext cx="1887187" cy="188718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C1C6A051-D0C8-A008-9EF6-848C7894E78A}"/>
              </a:ext>
            </a:extLst>
          </p:cNvPr>
          <p:cNvGrpSpPr/>
          <p:nvPr/>
        </p:nvGrpSpPr>
        <p:grpSpPr>
          <a:xfrm>
            <a:off x="9465135" y="1533426"/>
            <a:ext cx="974267" cy="974267"/>
            <a:chOff x="4314206" y="2403793"/>
            <a:chExt cx="1887187" cy="1887187"/>
          </a:xfrm>
        </p:grpSpPr>
        <p:sp>
          <p:nvSpPr>
            <p:cNvPr id="32" name="Rectangle: Diagonal Corners Rounded 10">
              <a:extLst>
                <a:ext uri="{FF2B5EF4-FFF2-40B4-BE49-F238E27FC236}">
                  <a16:creationId xmlns:a16="http://schemas.microsoft.com/office/drawing/2014/main" id="{966AB772-C9D5-2A38-EFE7-2C21FC3F0652}"/>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Rectangle 32" descr="Illustrator with solid fill">
              <a:extLst>
                <a:ext uri="{FF2B5EF4-FFF2-40B4-BE49-F238E27FC236}">
                  <a16:creationId xmlns:a16="http://schemas.microsoft.com/office/drawing/2014/main" id="{051D621A-6CBA-7240-958C-BD1145400E3E}"/>
                </a:ext>
              </a:extLst>
            </p:cNvPr>
            <p:cNvSpPr/>
            <p:nvPr/>
          </p:nvSpPr>
          <p:spPr>
            <a:xfrm>
              <a:off x="4314206" y="2403794"/>
              <a:ext cx="1887186" cy="1887186"/>
            </a:xfrm>
            <a:prstGeom prst="rect">
              <a:avLst/>
            </a:prstGeom>
            <a:blipFill>
              <a:blip r:embed="rId7">
                <a:extLst>
                  <a:ext uri="{96DAC541-7B7A-43D3-8B79-37D633B846F1}">
                    <asvg:svgBlip xmlns:asvg="http://schemas.microsoft.com/office/drawing/2016/SVG/main" r:embed="rId8"/>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hueOff val="0"/>
                    <a:satOff val="0"/>
                    <a:lumOff val="0"/>
                    <a:alphaOff val="0"/>
                  </a:prstClr>
                </a:solidFill>
                <a:effectLst/>
                <a:uLnTx/>
                <a:uFillTx/>
                <a:latin typeface="Calibri" panose="020F0502020204030204"/>
                <a:ea typeface="+mn-ea"/>
                <a:cs typeface="+mn-cs"/>
              </a:endParaRPr>
            </a:p>
          </p:txBody>
        </p:sp>
      </p:grpSp>
      <p:sp>
        <p:nvSpPr>
          <p:cNvPr id="3" name="Rectangle: Diagonal Corners Rounded 6">
            <a:extLst>
              <a:ext uri="{FF2B5EF4-FFF2-40B4-BE49-F238E27FC236}">
                <a16:creationId xmlns:a16="http://schemas.microsoft.com/office/drawing/2014/main" id="{DD53423A-EE0B-C2DA-C784-11B7A019B9AD}"/>
              </a:ext>
            </a:extLst>
          </p:cNvPr>
          <p:cNvSpPr/>
          <p:nvPr/>
        </p:nvSpPr>
        <p:spPr>
          <a:xfrm>
            <a:off x="3094269" y="4395624"/>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Rectangle: Diagonal Corners Rounded 10">
            <a:extLst>
              <a:ext uri="{FF2B5EF4-FFF2-40B4-BE49-F238E27FC236}">
                <a16:creationId xmlns:a16="http://schemas.microsoft.com/office/drawing/2014/main" id="{82FE0CDE-78E0-88FA-2D85-2A18968D3E43}"/>
              </a:ext>
            </a:extLst>
          </p:cNvPr>
          <p:cNvSpPr/>
          <p:nvPr/>
        </p:nvSpPr>
        <p:spPr>
          <a:xfrm>
            <a:off x="3071193" y="5639377"/>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Rectangle: Diagonal Corners Rounded 13">
            <a:extLst>
              <a:ext uri="{FF2B5EF4-FFF2-40B4-BE49-F238E27FC236}">
                <a16:creationId xmlns:a16="http://schemas.microsoft.com/office/drawing/2014/main" id="{8A2ADACB-8CAA-4A8E-E2C7-226F9E00C641}"/>
              </a:ext>
            </a:extLst>
          </p:cNvPr>
          <p:cNvSpPr/>
          <p:nvPr/>
        </p:nvSpPr>
        <p:spPr>
          <a:xfrm>
            <a:off x="3094269" y="3151870"/>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9" name="Graphic 8" descr="Thought bubble with solid fill">
            <a:extLst>
              <a:ext uri="{FF2B5EF4-FFF2-40B4-BE49-F238E27FC236}">
                <a16:creationId xmlns:a16="http://schemas.microsoft.com/office/drawing/2014/main" id="{52B0A96B-8B7E-894A-F542-32973FFC9A5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62618" y="3220221"/>
            <a:ext cx="837566" cy="837566"/>
          </a:xfrm>
          <a:prstGeom prst="rect">
            <a:avLst/>
          </a:prstGeom>
        </p:spPr>
      </p:pic>
      <p:pic>
        <p:nvPicPr>
          <p:cNvPr id="10" name="Graphic 9" descr="Flowchart with solid fill">
            <a:extLst>
              <a:ext uri="{FF2B5EF4-FFF2-40B4-BE49-F238E27FC236}">
                <a16:creationId xmlns:a16="http://schemas.microsoft.com/office/drawing/2014/main" id="{6EEACE56-B290-BEA9-F568-90194048C52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130067" y="4425557"/>
            <a:ext cx="914400" cy="914400"/>
          </a:xfrm>
          <a:prstGeom prst="rect">
            <a:avLst/>
          </a:prstGeom>
        </p:spPr>
      </p:pic>
      <p:pic>
        <p:nvPicPr>
          <p:cNvPr id="13" name="Graphic 12" descr="Hammer1 with solid fill">
            <a:extLst>
              <a:ext uri="{FF2B5EF4-FFF2-40B4-BE49-F238E27FC236}">
                <a16:creationId xmlns:a16="http://schemas.microsoft.com/office/drawing/2014/main" id="{E63C1345-B981-CFB7-7CF0-53D5F7E5AF8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153974" y="5722158"/>
            <a:ext cx="808704" cy="808704"/>
          </a:xfrm>
          <a:prstGeom prst="rect">
            <a:avLst/>
          </a:prstGeom>
        </p:spPr>
      </p:pic>
      <p:sp>
        <p:nvSpPr>
          <p:cNvPr id="22" name="Freeform: Shape 15">
            <a:extLst>
              <a:ext uri="{FF2B5EF4-FFF2-40B4-BE49-F238E27FC236}">
                <a16:creationId xmlns:a16="http://schemas.microsoft.com/office/drawing/2014/main" id="{33498D6B-F270-EAAA-8015-9E64E6301CB9}"/>
              </a:ext>
            </a:extLst>
          </p:cNvPr>
          <p:cNvSpPr/>
          <p:nvPr/>
        </p:nvSpPr>
        <p:spPr>
          <a:xfrm>
            <a:off x="-96363" y="5766510"/>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implementing</a:t>
            </a:r>
          </a:p>
        </p:txBody>
      </p:sp>
      <p:sp>
        <p:nvSpPr>
          <p:cNvPr id="23" name="Freeform: Shape 15">
            <a:extLst>
              <a:ext uri="{FF2B5EF4-FFF2-40B4-BE49-F238E27FC236}">
                <a16:creationId xmlns:a16="http://schemas.microsoft.com/office/drawing/2014/main" id="{0855420C-B7DB-1CA9-E810-71AF950D36F9}"/>
              </a:ext>
            </a:extLst>
          </p:cNvPr>
          <p:cNvSpPr/>
          <p:nvPr/>
        </p:nvSpPr>
        <p:spPr>
          <a:xfrm>
            <a:off x="-58857" y="4522757"/>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ORGANIZING</a:t>
            </a:r>
          </a:p>
        </p:txBody>
      </p:sp>
      <p:sp>
        <p:nvSpPr>
          <p:cNvPr id="24" name="Freeform: Shape 15">
            <a:extLst>
              <a:ext uri="{FF2B5EF4-FFF2-40B4-BE49-F238E27FC236}">
                <a16:creationId xmlns:a16="http://schemas.microsoft.com/office/drawing/2014/main" id="{FD277AB1-3DC1-CE75-55F8-5ACF2AE0611D}"/>
              </a:ext>
            </a:extLst>
          </p:cNvPr>
          <p:cNvSpPr/>
          <p:nvPr/>
        </p:nvSpPr>
        <p:spPr>
          <a:xfrm>
            <a:off x="-58857" y="3275362"/>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r"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PLANNING</a:t>
            </a:r>
          </a:p>
        </p:txBody>
      </p:sp>
      <p:sp>
        <p:nvSpPr>
          <p:cNvPr id="36" name="Freeform: Shape 15">
            <a:extLst>
              <a:ext uri="{FF2B5EF4-FFF2-40B4-BE49-F238E27FC236}">
                <a16:creationId xmlns:a16="http://schemas.microsoft.com/office/drawing/2014/main" id="{F404F11D-0365-ECEB-4C9B-8E4840AC0D6A}"/>
              </a:ext>
            </a:extLst>
          </p:cNvPr>
          <p:cNvSpPr/>
          <p:nvPr/>
        </p:nvSpPr>
        <p:spPr>
          <a:xfrm>
            <a:off x="4319921" y="2449319"/>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PEOPLE</a:t>
            </a:r>
          </a:p>
        </p:txBody>
      </p:sp>
      <p:sp>
        <p:nvSpPr>
          <p:cNvPr id="37" name="Freeform: Shape 15">
            <a:extLst>
              <a:ext uri="{FF2B5EF4-FFF2-40B4-BE49-F238E27FC236}">
                <a16:creationId xmlns:a16="http://schemas.microsoft.com/office/drawing/2014/main" id="{4482EEFC-E7FD-4E30-0790-1A0A999776D0}"/>
              </a:ext>
            </a:extLst>
          </p:cNvPr>
          <p:cNvSpPr/>
          <p:nvPr/>
        </p:nvSpPr>
        <p:spPr>
          <a:xfrm>
            <a:off x="6892528"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PROCESSES</a:t>
            </a:r>
          </a:p>
        </p:txBody>
      </p:sp>
      <p:sp>
        <p:nvSpPr>
          <p:cNvPr id="38" name="Freeform: Shape 15">
            <a:extLst>
              <a:ext uri="{FF2B5EF4-FFF2-40B4-BE49-F238E27FC236}">
                <a16:creationId xmlns:a16="http://schemas.microsoft.com/office/drawing/2014/main" id="{158722E3-47DC-DB5C-DD50-339BB0EEB5C5}"/>
              </a:ext>
            </a:extLst>
          </p:cNvPr>
          <p:cNvSpPr/>
          <p:nvPr/>
        </p:nvSpPr>
        <p:spPr>
          <a:xfrm>
            <a:off x="9465135"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1778000" rtl="0" eaLnBrk="1" fontAlgn="auto" latinLnBrk="0" hangingPunct="1">
              <a:lnSpc>
                <a:spcPct val="90000"/>
              </a:lnSpc>
              <a:spcBef>
                <a:spcPct val="0"/>
              </a:spcBef>
              <a:spcAft>
                <a:spcPct val="35000"/>
              </a:spcAft>
              <a:buClrTx/>
              <a:buSzTx/>
              <a:buFontTx/>
              <a:buNone/>
              <a:tabLst/>
              <a:defRPr cap="all"/>
            </a:pPr>
            <a:r>
              <a:rPr kumimoji="0" lang="en-US" sz="3200" b="0" i="0" u="none" strike="noStrike" kern="1200" cap="all" spc="0" normalizeH="0" baseline="0" noProof="0">
                <a:ln>
                  <a:noFill/>
                </a:ln>
                <a:solidFill>
                  <a:prstClr val="black">
                    <a:hueOff val="0"/>
                    <a:satOff val="0"/>
                    <a:lumOff val="0"/>
                    <a:alphaOff val="0"/>
                  </a:prstClr>
                </a:solidFill>
                <a:effectLst/>
                <a:uLnTx/>
                <a:uFillTx/>
                <a:latin typeface="Calibri" panose="020F0502020204030204"/>
                <a:ea typeface="+mn-ea"/>
                <a:cs typeface="+mn-cs"/>
              </a:rPr>
              <a:t>PROGRAMS</a:t>
            </a:r>
          </a:p>
        </p:txBody>
      </p:sp>
      <p:graphicFrame>
        <p:nvGraphicFramePr>
          <p:cNvPr id="40" name="Table 39">
            <a:extLst>
              <a:ext uri="{FF2B5EF4-FFF2-40B4-BE49-F238E27FC236}">
                <a16:creationId xmlns:a16="http://schemas.microsoft.com/office/drawing/2014/main" id="{E4636267-2DAF-3ED4-16AB-AD01BD99A341}"/>
              </a:ext>
            </a:extLst>
          </p:cNvPr>
          <p:cNvGraphicFramePr>
            <a:graphicFrameLocks noGrp="1"/>
          </p:cNvGraphicFramePr>
          <p:nvPr/>
        </p:nvGraphicFramePr>
        <p:xfrm>
          <a:off x="4319921" y="3065605"/>
          <a:ext cx="7636290" cy="3655869"/>
        </p:xfrm>
        <a:graphic>
          <a:graphicData uri="http://schemas.openxmlformats.org/drawingml/2006/table">
            <a:tbl>
              <a:tblPr firstRow="1" bandRow="1">
                <a:tableStyleId>{5940675A-B579-460E-94D1-54222C63F5DA}</a:tableStyleId>
              </a:tblPr>
              <a:tblGrid>
                <a:gridCol w="2545430">
                  <a:extLst>
                    <a:ext uri="{9D8B030D-6E8A-4147-A177-3AD203B41FA5}">
                      <a16:colId xmlns:a16="http://schemas.microsoft.com/office/drawing/2014/main" val="3480838859"/>
                    </a:ext>
                  </a:extLst>
                </a:gridCol>
                <a:gridCol w="2545430">
                  <a:extLst>
                    <a:ext uri="{9D8B030D-6E8A-4147-A177-3AD203B41FA5}">
                      <a16:colId xmlns:a16="http://schemas.microsoft.com/office/drawing/2014/main" val="732385373"/>
                    </a:ext>
                  </a:extLst>
                </a:gridCol>
                <a:gridCol w="2545430">
                  <a:extLst>
                    <a:ext uri="{9D8B030D-6E8A-4147-A177-3AD203B41FA5}">
                      <a16:colId xmlns:a16="http://schemas.microsoft.com/office/drawing/2014/main" val="59920267"/>
                    </a:ext>
                  </a:extLst>
                </a:gridCol>
              </a:tblGrid>
              <a:tr h="120744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152792755"/>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468450731"/>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839592428"/>
                  </a:ext>
                </a:extLst>
              </a:tr>
            </a:tbl>
          </a:graphicData>
        </a:graphic>
      </p:graphicFrame>
      <p:sp>
        <p:nvSpPr>
          <p:cNvPr id="7" name="Rounded Rectangle 6">
            <a:extLst>
              <a:ext uri="{FF2B5EF4-FFF2-40B4-BE49-F238E27FC236}">
                <a16:creationId xmlns:a16="http://schemas.microsoft.com/office/drawing/2014/main" id="{B312A93E-4656-73CA-F3F2-719EBC5CB42B}"/>
              </a:ext>
            </a:extLst>
          </p:cNvPr>
          <p:cNvSpPr/>
          <p:nvPr/>
        </p:nvSpPr>
        <p:spPr>
          <a:xfrm>
            <a:off x="4223153" y="3785605"/>
            <a:ext cx="7819323" cy="2252886"/>
          </a:xfrm>
          <a:prstGeom prst="round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EEE9C06B-105E-3095-362A-692DA40CEBE1}"/>
              </a:ext>
            </a:extLst>
          </p:cNvPr>
          <p:cNvSpPr txBox="1"/>
          <p:nvPr/>
        </p:nvSpPr>
        <p:spPr>
          <a:xfrm rot="20560248">
            <a:off x="5469857" y="4458579"/>
            <a:ext cx="4793876"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rPr>
              <a:t>This class is here-ish</a:t>
            </a:r>
          </a:p>
        </p:txBody>
      </p:sp>
      <p:sp>
        <p:nvSpPr>
          <p:cNvPr id="11" name="TextBox 10">
            <a:extLst>
              <a:ext uri="{FF2B5EF4-FFF2-40B4-BE49-F238E27FC236}">
                <a16:creationId xmlns:a16="http://schemas.microsoft.com/office/drawing/2014/main" id="{002248DA-6EB6-C4CE-2452-65CADD700B99}"/>
              </a:ext>
            </a:extLst>
          </p:cNvPr>
          <p:cNvSpPr txBox="1"/>
          <p:nvPr/>
        </p:nvSpPr>
        <p:spPr>
          <a:xfrm rot="20560248">
            <a:off x="8490449" y="6056817"/>
            <a:ext cx="178895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previous</a:t>
            </a:r>
          </a:p>
        </p:txBody>
      </p:sp>
      <p:sp>
        <p:nvSpPr>
          <p:cNvPr id="12" name="TextBox 11">
            <a:extLst>
              <a:ext uri="{FF2B5EF4-FFF2-40B4-BE49-F238E27FC236}">
                <a16:creationId xmlns:a16="http://schemas.microsoft.com/office/drawing/2014/main" id="{59ABD3B6-6C92-F5D2-F524-FF255F0CFCDB}"/>
              </a:ext>
            </a:extLst>
          </p:cNvPr>
          <p:cNvSpPr txBox="1"/>
          <p:nvPr/>
        </p:nvSpPr>
        <p:spPr>
          <a:xfrm rot="20560248">
            <a:off x="9699493" y="6121632"/>
            <a:ext cx="1479892"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classes</a:t>
            </a:r>
          </a:p>
        </p:txBody>
      </p:sp>
      <p:sp>
        <p:nvSpPr>
          <p:cNvPr id="14" name="TextBox 13">
            <a:extLst>
              <a:ext uri="{FF2B5EF4-FFF2-40B4-BE49-F238E27FC236}">
                <a16:creationId xmlns:a16="http://schemas.microsoft.com/office/drawing/2014/main" id="{49BC99CF-4421-64FA-DBC5-340FFFCFBE5F}"/>
              </a:ext>
            </a:extLst>
          </p:cNvPr>
          <p:cNvSpPr txBox="1"/>
          <p:nvPr/>
        </p:nvSpPr>
        <p:spPr>
          <a:xfrm rot="20560248">
            <a:off x="6268119" y="3050962"/>
            <a:ext cx="824265"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out</a:t>
            </a:r>
          </a:p>
        </p:txBody>
      </p:sp>
      <p:sp>
        <p:nvSpPr>
          <p:cNvPr id="15" name="TextBox 14">
            <a:extLst>
              <a:ext uri="{FF2B5EF4-FFF2-40B4-BE49-F238E27FC236}">
                <a16:creationId xmlns:a16="http://schemas.microsoft.com/office/drawing/2014/main" id="{D3FAE872-CA83-FE91-113D-CAB9B02A572F}"/>
              </a:ext>
            </a:extLst>
          </p:cNvPr>
          <p:cNvSpPr txBox="1"/>
          <p:nvPr/>
        </p:nvSpPr>
        <p:spPr>
          <a:xfrm rot="20560248">
            <a:off x="6910334" y="3112440"/>
            <a:ext cx="56938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of</a:t>
            </a:r>
          </a:p>
        </p:txBody>
      </p:sp>
      <p:sp>
        <p:nvSpPr>
          <p:cNvPr id="16" name="TextBox 15">
            <a:extLst>
              <a:ext uri="{FF2B5EF4-FFF2-40B4-BE49-F238E27FC236}">
                <a16:creationId xmlns:a16="http://schemas.microsoft.com/office/drawing/2014/main" id="{4B36E1E8-CA86-D918-153A-966C4F2ABEFC}"/>
              </a:ext>
            </a:extLst>
          </p:cNvPr>
          <p:cNvSpPr txBox="1"/>
          <p:nvPr/>
        </p:nvSpPr>
        <p:spPr>
          <a:xfrm rot="20560248">
            <a:off x="7295987" y="3064408"/>
            <a:ext cx="1272464"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scope</a:t>
            </a:r>
          </a:p>
        </p:txBody>
      </p:sp>
      <p:sp>
        <p:nvSpPr>
          <p:cNvPr id="17" name="TextBox 16">
            <a:extLst>
              <a:ext uri="{FF2B5EF4-FFF2-40B4-BE49-F238E27FC236}">
                <a16:creationId xmlns:a16="http://schemas.microsoft.com/office/drawing/2014/main" id="{2A70A11E-19C7-7950-2F35-73985A893E9C}"/>
              </a:ext>
            </a:extLst>
          </p:cNvPr>
          <p:cNvSpPr txBox="1"/>
          <p:nvPr/>
        </p:nvSpPr>
        <p:spPr>
          <a:xfrm rot="20560248">
            <a:off x="10891869" y="6121632"/>
            <a:ext cx="1359668"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(OOD)</a:t>
            </a:r>
          </a:p>
        </p:txBody>
      </p:sp>
      <p:sp>
        <p:nvSpPr>
          <p:cNvPr id="18" name="TextBox 17">
            <a:extLst>
              <a:ext uri="{FF2B5EF4-FFF2-40B4-BE49-F238E27FC236}">
                <a16:creationId xmlns:a16="http://schemas.microsoft.com/office/drawing/2014/main" id="{54CF2E8E-85D1-46DD-4A8F-9AD1BEF8FB87}"/>
              </a:ext>
            </a:extLst>
          </p:cNvPr>
          <p:cNvSpPr txBox="1"/>
          <p:nvPr/>
        </p:nvSpPr>
        <p:spPr>
          <a:xfrm rot="20560248">
            <a:off x="5314098" y="2925000"/>
            <a:ext cx="144103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mostly</a:t>
            </a:r>
          </a:p>
        </p:txBody>
      </p:sp>
    </p:spTree>
    <p:extLst>
      <p:ext uri="{BB962C8B-B14F-4D97-AF65-F5344CB8AC3E}">
        <p14:creationId xmlns:p14="http://schemas.microsoft.com/office/powerpoint/2010/main" val="2107031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endParaRPr lang="en-US" dirty="0"/>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16</a:t>
            </a:fld>
            <a:endParaRPr lang="en-US" dirty="0"/>
          </a:p>
        </p:txBody>
      </p:sp>
      <p:sp>
        <p:nvSpPr>
          <p:cNvPr id="2" name="Left Brace 1">
            <a:extLst>
              <a:ext uri="{FF2B5EF4-FFF2-40B4-BE49-F238E27FC236}">
                <a16:creationId xmlns:a16="http://schemas.microsoft.com/office/drawing/2014/main" id="{8F424F4B-5680-C2E8-831D-7352A55C4737}"/>
              </a:ext>
            </a:extLst>
          </p:cNvPr>
          <p:cNvSpPr/>
          <p:nvPr/>
        </p:nvSpPr>
        <p:spPr>
          <a:xfrm rot="10800000">
            <a:off x="9278112" y="1597152"/>
            <a:ext cx="536448" cy="25483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Left Brace 2">
            <a:extLst>
              <a:ext uri="{FF2B5EF4-FFF2-40B4-BE49-F238E27FC236}">
                <a16:creationId xmlns:a16="http://schemas.microsoft.com/office/drawing/2014/main" id="{9985C0B8-0B3E-A142-6DFB-0D7FFF384E43}"/>
              </a:ext>
            </a:extLst>
          </p:cNvPr>
          <p:cNvSpPr/>
          <p:nvPr/>
        </p:nvSpPr>
        <p:spPr>
          <a:xfrm rot="10800000">
            <a:off x="9278112" y="4488451"/>
            <a:ext cx="536448" cy="11625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6D05945-6AC3-7FE3-CC64-A07289831426}"/>
              </a:ext>
            </a:extLst>
          </p:cNvPr>
          <p:cNvSpPr txBox="1"/>
          <p:nvPr/>
        </p:nvSpPr>
        <p:spPr>
          <a:xfrm>
            <a:off x="9982200" y="1844085"/>
            <a:ext cx="202692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70C0"/>
                </a:solidFill>
                <a:effectLst/>
                <a:uLnTx/>
                <a:uFillTx/>
                <a:latin typeface="Calibri" panose="020F0502020204030204"/>
                <a:ea typeface="Calibri"/>
                <a:cs typeface="Calibri"/>
              </a:rPr>
              <a:t>These are normal learning goals for a course at a university!</a:t>
            </a:r>
          </a:p>
        </p:txBody>
      </p:sp>
      <p:sp>
        <p:nvSpPr>
          <p:cNvPr id="5" name="TextBox 4">
            <a:extLst>
              <a:ext uri="{FF2B5EF4-FFF2-40B4-BE49-F238E27FC236}">
                <a16:creationId xmlns:a16="http://schemas.microsoft.com/office/drawing/2014/main" id="{C6F31CB0-0F9B-4068-EAC3-C3EDE7A7C636}"/>
              </a:ext>
            </a:extLst>
          </p:cNvPr>
          <p:cNvSpPr txBox="1"/>
          <p:nvPr/>
        </p:nvSpPr>
        <p:spPr>
          <a:xfrm>
            <a:off x="9982200" y="4488450"/>
            <a:ext cx="202692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70C0"/>
                </a:solidFill>
                <a:effectLst/>
                <a:uLnTx/>
                <a:uFillTx/>
                <a:latin typeface="Calibri" panose="020F0502020204030204"/>
                <a:ea typeface="Calibri"/>
                <a:cs typeface="Calibri"/>
              </a:rPr>
              <a:t>This is maybe a little different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01B81-D194-1A3B-C2C1-A9CD9DA7E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524734-B629-E9F2-AD07-71A86592DDC9}"/>
              </a:ext>
            </a:extLst>
          </p:cNvPr>
          <p:cNvSpPr>
            <a:spLocks noGrp="1"/>
          </p:cNvSpPr>
          <p:nvPr>
            <p:ph type="title"/>
          </p:nvPr>
        </p:nvSpPr>
        <p:spPr/>
        <p:txBody>
          <a:bodyPr/>
          <a:lstStyle/>
          <a:p>
            <a:r>
              <a:rPr lang="en-US" dirty="0"/>
              <a:t>The course will be delivered through:</a:t>
            </a:r>
          </a:p>
        </p:txBody>
      </p:sp>
      <p:sp>
        <p:nvSpPr>
          <p:cNvPr id="3" name="Content Placeholder 2">
            <a:extLst>
              <a:ext uri="{FF2B5EF4-FFF2-40B4-BE49-F238E27FC236}">
                <a16:creationId xmlns:a16="http://schemas.microsoft.com/office/drawing/2014/main" id="{5D5696CB-54A2-DF88-EB99-5E9FF60C92A3}"/>
              </a:ext>
            </a:extLst>
          </p:cNvPr>
          <p:cNvSpPr>
            <a:spLocks noGrp="1"/>
          </p:cNvSpPr>
          <p:nvPr>
            <p:ph idx="1"/>
          </p:nvPr>
        </p:nvSpPr>
        <p:spPr>
          <a:xfrm>
            <a:off x="838200" y="1450732"/>
            <a:ext cx="7887346" cy="4351338"/>
          </a:xfrm>
        </p:spPr>
        <p:txBody>
          <a:bodyPr>
            <a:normAutofit fontScale="92500" lnSpcReduction="10000"/>
          </a:bodyPr>
          <a:lstStyle/>
          <a:p>
            <a:r>
              <a:rPr lang="en-US" dirty="0"/>
              <a:t>In-Class materials / lectures</a:t>
            </a:r>
          </a:p>
          <a:p>
            <a:pPr lvl="1"/>
            <a:r>
              <a:rPr lang="en-US" dirty="0"/>
              <a:t>in-person (most sections) or via zoom (online section)</a:t>
            </a:r>
          </a:p>
          <a:p>
            <a:pPr lvl="1"/>
            <a:r>
              <a:rPr lang="en-US" dirty="0"/>
              <a:t>slides (available on course website)</a:t>
            </a:r>
          </a:p>
          <a:p>
            <a:r>
              <a:rPr lang="en-US" dirty="0"/>
              <a:t>Practice Activities</a:t>
            </a:r>
          </a:p>
          <a:p>
            <a:pPr lvl="1"/>
            <a:r>
              <a:rPr lang="en-US" dirty="0"/>
              <a:t>these will give you practice with the technologies we will use</a:t>
            </a:r>
          </a:p>
          <a:p>
            <a:pPr lvl="1"/>
            <a:r>
              <a:rPr lang="en-US" dirty="0"/>
              <a:t>we will often start these during class, sometimes in groups</a:t>
            </a:r>
          </a:p>
          <a:p>
            <a:pPr lvl="1"/>
            <a:r>
              <a:rPr lang="en-US" dirty="0"/>
              <a:t>these will be graded</a:t>
            </a:r>
          </a:p>
          <a:p>
            <a:r>
              <a:rPr lang="en-US" dirty="0"/>
              <a:t>Tutorials</a:t>
            </a:r>
          </a:p>
          <a:p>
            <a:pPr lvl="1"/>
            <a:r>
              <a:rPr lang="en-US" dirty="0"/>
              <a:t>these will give you background on key processes and technologies {we will use}</a:t>
            </a:r>
          </a:p>
          <a:p>
            <a:pPr lvl="1"/>
            <a:r>
              <a:rPr lang="en-US" dirty="0"/>
              <a:t>at a greater level of detail than we can cover in class</a:t>
            </a:r>
          </a:p>
          <a:p>
            <a:pPr lvl="1"/>
            <a:r>
              <a:rPr lang="en-US" dirty="0"/>
              <a:t>much like good blog posts</a:t>
            </a:r>
          </a:p>
          <a:p>
            <a:pPr marL="0" indent="0">
              <a:buNone/>
            </a:pPr>
            <a:endParaRPr lang="en-US" dirty="0"/>
          </a:p>
          <a:p>
            <a:pPr lvl="1"/>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C5CBE34-31A4-CB54-5780-CA62A1A6D986}"/>
              </a:ext>
            </a:extLst>
          </p:cNvPr>
          <p:cNvSpPr>
            <a:spLocks noGrp="1"/>
          </p:cNvSpPr>
          <p:nvPr>
            <p:ph type="sldNum" sz="quarter" idx="12"/>
          </p:nvPr>
        </p:nvSpPr>
        <p:spPr/>
        <p:txBody>
          <a:bodyPr/>
          <a:lstStyle/>
          <a:p>
            <a:fld id="{20F37917-FD3A-4669-9018-DA04BCDD3D75}" type="slidenum">
              <a:rPr lang="en-US" smtClean="0"/>
              <a:t>17</a:t>
            </a:fld>
            <a:endParaRPr lang="en-US" dirty="0"/>
          </a:p>
        </p:txBody>
      </p:sp>
    </p:spTree>
    <p:extLst>
      <p:ext uri="{BB962C8B-B14F-4D97-AF65-F5344CB8AC3E}">
        <p14:creationId xmlns:p14="http://schemas.microsoft.com/office/powerpoint/2010/main" val="3806906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normAutofit/>
          </a:bodyPr>
          <a:lstStyle/>
          <a:p>
            <a:r>
              <a:rPr lang="en-US" dirty="0"/>
              <a:t>Course Mechanics: </a:t>
            </a:r>
            <a:br>
              <a:rPr lang="en-US" dirty="0"/>
            </a:br>
            <a:r>
              <a:rPr lang="en-US" dirty="0"/>
              <a:t>Lectures and Attendance</a:t>
            </a:r>
          </a:p>
        </p:txBody>
      </p:sp>
      <p:sp>
        <p:nvSpPr>
          <p:cNvPr id="184" name="See syllabus for all of the usual stuff…"/>
          <p:cNvSpPr txBox="1">
            <a:spLocks noGrp="1"/>
          </p:cNvSpPr>
          <p:nvPr>
            <p:ph idx="1"/>
          </p:nvPr>
        </p:nvSpPr>
        <p:spPr>
          <a:xfrm>
            <a:off x="838199" y="1500160"/>
            <a:ext cx="8169877" cy="4856190"/>
          </a:xfrm>
        </p:spPr>
        <p:txBody>
          <a:bodyPr>
            <a:normAutofit/>
          </a:bodyPr>
          <a:lstStyle/>
          <a:p>
            <a:r>
              <a:rPr lang="en-US" dirty="0"/>
              <a:t>Classes will include both lectures and in-class activities.</a:t>
            </a:r>
          </a:p>
          <a:p>
            <a:r>
              <a:rPr lang="en-US" dirty="0"/>
              <a:t>Be sure to bring your laptop</a:t>
            </a:r>
          </a:p>
          <a:p>
            <a:r>
              <a:rPr lang="en-US" dirty="0"/>
              <a:t>Each instructor will use </a:t>
            </a:r>
            <a:r>
              <a:rPr lang="en-US" b="1" dirty="0">
                <a:solidFill>
                  <a:srgbClr val="FF0000"/>
                </a:solidFill>
              </a:rPr>
              <a:t>individual approach </a:t>
            </a:r>
            <a:r>
              <a:rPr lang="en-US" dirty="0"/>
              <a:t>to grade the in-class activities.</a:t>
            </a:r>
          </a:p>
          <a:p>
            <a:r>
              <a:rPr lang="en-US" dirty="0"/>
              <a:t>100% attendance is expected for both on-the-ground and remote sections (especially when working on </a:t>
            </a:r>
            <a:r>
              <a:rPr lang="en-US" dirty="0">
                <a:solidFill>
                  <a:srgbClr val="FF0000"/>
                </a:solidFill>
              </a:rPr>
              <a:t>activities, “work on project” sessions and demos</a:t>
            </a:r>
            <a:r>
              <a:rPr lang="en-US" dirty="0"/>
              <a:t>)</a:t>
            </a:r>
          </a:p>
          <a:p>
            <a:pPr lvl="1"/>
            <a:r>
              <a:rPr lang="en-US" dirty="0"/>
              <a:t>For excused absence, please contact the instructor by email.</a:t>
            </a:r>
          </a:p>
          <a:p>
            <a:endParaRPr lang="en-US" dirty="0"/>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18</a:t>
            </a:fld>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Deliverables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200" y="1500160"/>
            <a:ext cx="8417312" cy="4351338"/>
          </a:xfrm>
        </p:spPr>
        <p:txBody>
          <a:bodyPr>
            <a:normAutofit/>
          </a:bodyPr>
          <a:lstStyle/>
          <a:p>
            <a:r>
              <a:rPr lang="en-US" dirty="0"/>
              <a:t>First, an individual project, which we will assign. This is to be done </a:t>
            </a:r>
            <a:r>
              <a:rPr lang="en-US" b="1" dirty="0"/>
              <a:t>individually</a:t>
            </a:r>
            <a:r>
              <a:rPr lang="en-US" dirty="0"/>
              <a:t>. </a:t>
            </a:r>
          </a:p>
          <a:p>
            <a:pPr lvl="1"/>
            <a:r>
              <a:rPr lang="en-US" dirty="0"/>
              <a:t>divided into 2 deliverables (not equally weighted).  </a:t>
            </a:r>
          </a:p>
          <a:p>
            <a:pPr lvl="1"/>
            <a:r>
              <a:rPr lang="en-US" dirty="0"/>
              <a:t>this counts for 30% of course grade</a:t>
            </a:r>
            <a:endParaRPr lang="en-US" b="1" dirty="0"/>
          </a:p>
          <a:p>
            <a:r>
              <a:rPr lang="en-US" dirty="0"/>
              <a:t>Then a </a:t>
            </a:r>
            <a:r>
              <a:rPr lang="en-US" b="1" dirty="0"/>
              <a:t>group</a:t>
            </a:r>
            <a:r>
              <a:rPr lang="en-US" dirty="0"/>
              <a:t> project, done in teams of about </a:t>
            </a:r>
            <a:r>
              <a:rPr lang="en-US" dirty="0">
                <a:solidFill>
                  <a:srgbClr val="FF0000"/>
                </a:solidFill>
              </a:rPr>
              <a:t>4</a:t>
            </a:r>
            <a:r>
              <a:rPr lang="en-US" dirty="0"/>
              <a:t> people </a:t>
            </a:r>
          </a:p>
          <a:p>
            <a:pPr lvl="1"/>
            <a:r>
              <a:rPr lang="en-US" dirty="0"/>
              <a:t>this counts for 40% of course grade</a:t>
            </a:r>
          </a:p>
          <a:p>
            <a:r>
              <a:rPr lang="en-US" dirty="0"/>
              <a:t>There will be an exam (worth 20%) on Oct 29 - 31 during </a:t>
            </a:r>
            <a:r>
              <a:rPr lang="en-US" dirty="0">
                <a:solidFill>
                  <a:srgbClr val="FF0000"/>
                </a:solidFill>
              </a:rPr>
              <a:t>Week 9</a:t>
            </a:r>
            <a:r>
              <a:rPr lang="en-US" dirty="0"/>
              <a:t>). There will not be a final exam. </a:t>
            </a:r>
            <a:r>
              <a:rPr lang="en-US" u="sng" dirty="0"/>
              <a:t>Check Calendars</a:t>
            </a:r>
          </a:p>
          <a:p>
            <a:r>
              <a:rPr lang="en-US" dirty="0"/>
              <a:t>Participation / Completion of activities (10%)</a:t>
            </a:r>
          </a:p>
          <a:p>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19</a:t>
            </a:fld>
            <a:endParaRPr lang="en-US" dirty="0"/>
          </a:p>
        </p:txBody>
      </p:sp>
    </p:spTree>
    <p:extLst>
      <p:ext uri="{BB962C8B-B14F-4D97-AF65-F5344CB8AC3E}">
        <p14:creationId xmlns:p14="http://schemas.microsoft.com/office/powerpoint/2010/main" val="3191866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grpSp>
        <p:nvGrpSpPr>
          <p:cNvPr id="2" name="Group 1">
            <a:extLst>
              <a:ext uri="{FF2B5EF4-FFF2-40B4-BE49-F238E27FC236}">
                <a16:creationId xmlns:a16="http://schemas.microsoft.com/office/drawing/2014/main" id="{58FC987C-BBC2-3827-C7B2-A3D074F8C312}"/>
              </a:ext>
            </a:extLst>
          </p:cNvPr>
          <p:cNvGrpSpPr/>
          <p:nvPr/>
        </p:nvGrpSpPr>
        <p:grpSpPr>
          <a:xfrm>
            <a:off x="997912" y="1694887"/>
            <a:ext cx="2708548" cy="4509721"/>
            <a:chOff x="1040158" y="1694887"/>
            <a:chExt cx="2708548" cy="4509721"/>
          </a:xfrm>
        </p:grpSpPr>
        <p:sp>
          <p:nvSpPr>
            <p:cNvPr id="6" name="TextBox 5">
              <a:extLst>
                <a:ext uri="{FF2B5EF4-FFF2-40B4-BE49-F238E27FC236}">
                  <a16:creationId xmlns:a16="http://schemas.microsoft.com/office/drawing/2014/main" id="{5E62FD13-1F96-F155-36CA-7EF6E751D118}"/>
                </a:ext>
              </a:extLst>
            </p:cNvPr>
            <p:cNvSpPr txBox="1"/>
            <p:nvPr/>
          </p:nvSpPr>
          <p:spPr>
            <a:xfrm>
              <a:off x="1064945" y="4896558"/>
              <a:ext cx="2683761"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Adeel Bhutta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1, 2, 5</a:t>
              </a:r>
            </a:p>
          </p:txBody>
        </p:sp>
        <p:pic>
          <p:nvPicPr>
            <p:cNvPr id="8" name="Picture 7" descr="A person wearing glasses&#10;&#10;Description automatically generated with medium confidence">
              <a:extLst>
                <a:ext uri="{FF2B5EF4-FFF2-40B4-BE49-F238E27FC236}">
                  <a16:creationId xmlns:a16="http://schemas.microsoft.com/office/drawing/2014/main" id="{FD1A85C7-72B2-3E07-2489-EAFD7830A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58" y="1694887"/>
              <a:ext cx="2708548" cy="2708548"/>
            </a:xfrm>
            <a:prstGeom prst="rect">
              <a:avLst/>
            </a:prstGeom>
          </p:spPr>
        </p:pic>
      </p:grpSp>
      <p:grpSp>
        <p:nvGrpSpPr>
          <p:cNvPr id="3" name="Group 2">
            <a:extLst>
              <a:ext uri="{FF2B5EF4-FFF2-40B4-BE49-F238E27FC236}">
                <a16:creationId xmlns:a16="http://schemas.microsoft.com/office/drawing/2014/main" id="{D4374EA2-C092-99DD-9F80-23B5AE313D3C}"/>
              </a:ext>
            </a:extLst>
          </p:cNvPr>
          <p:cNvGrpSpPr/>
          <p:nvPr/>
        </p:nvGrpSpPr>
        <p:grpSpPr>
          <a:xfrm>
            <a:off x="7417350" y="1694887"/>
            <a:ext cx="2708548" cy="4509721"/>
            <a:chOff x="4358384" y="1694887"/>
            <a:chExt cx="2708548" cy="4509721"/>
          </a:xfrm>
        </p:grpSpPr>
        <p:sp>
          <p:nvSpPr>
            <p:cNvPr id="4" name="TextBox 3">
              <a:extLst>
                <a:ext uri="{FF2B5EF4-FFF2-40B4-BE49-F238E27FC236}">
                  <a16:creationId xmlns:a16="http://schemas.microsoft.com/office/drawing/2014/main" id="{4289BADC-021E-DFCF-23B4-1154BA33E785}"/>
                </a:ext>
              </a:extLst>
            </p:cNvPr>
            <p:cNvSpPr txBox="1"/>
            <p:nvPr/>
          </p:nvSpPr>
          <p:spPr>
            <a:xfrm>
              <a:off x="4475053"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Mitch Wand</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9    </a:t>
              </a:r>
            </a:p>
          </p:txBody>
        </p:sp>
        <p:pic>
          <p:nvPicPr>
            <p:cNvPr id="9" name="Picture 8" descr="A picture containing person, sky, person, outdoor&#10;&#10;Description automatically generated">
              <a:extLst>
                <a:ext uri="{FF2B5EF4-FFF2-40B4-BE49-F238E27FC236}">
                  <a16:creationId xmlns:a16="http://schemas.microsoft.com/office/drawing/2014/main" id="{5AFE14DD-F274-A166-A46D-077CA06E69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8384" y="1694887"/>
              <a:ext cx="2708548" cy="2708548"/>
            </a:xfrm>
            <a:prstGeom prst="rect">
              <a:avLst/>
            </a:prstGeom>
          </p:spPr>
        </p:pic>
      </p:grpSp>
      <p:grpSp>
        <p:nvGrpSpPr>
          <p:cNvPr id="13" name="Group 12">
            <a:extLst>
              <a:ext uri="{FF2B5EF4-FFF2-40B4-BE49-F238E27FC236}">
                <a16:creationId xmlns:a16="http://schemas.microsoft.com/office/drawing/2014/main" id="{4CBF11FB-ABCB-B96F-DFF1-CC0BF0588E97}"/>
              </a:ext>
            </a:extLst>
          </p:cNvPr>
          <p:cNvGrpSpPr/>
          <p:nvPr/>
        </p:nvGrpSpPr>
        <p:grpSpPr>
          <a:xfrm>
            <a:off x="4071242" y="1694887"/>
            <a:ext cx="3049552" cy="4509721"/>
            <a:chOff x="4071242" y="1694887"/>
            <a:chExt cx="3049552" cy="4509721"/>
          </a:xfrm>
        </p:grpSpPr>
        <p:sp>
          <p:nvSpPr>
            <p:cNvPr id="7" name="TextBox 6">
              <a:extLst>
                <a:ext uri="{FF2B5EF4-FFF2-40B4-BE49-F238E27FC236}">
                  <a16:creationId xmlns:a16="http://schemas.microsoft.com/office/drawing/2014/main" id="{14371E21-C615-9292-6936-EDF7B2D9365C}"/>
                </a:ext>
              </a:extLst>
            </p:cNvPr>
            <p:cNvSpPr txBox="1"/>
            <p:nvPr/>
          </p:nvSpPr>
          <p:spPr>
            <a:xfrm>
              <a:off x="4324300"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Joydeep Mitra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7, 8    </a:t>
              </a:r>
            </a:p>
          </p:txBody>
        </p:sp>
        <p:pic>
          <p:nvPicPr>
            <p:cNvPr id="12" name="Picture 11">
              <a:extLst>
                <a:ext uri="{FF2B5EF4-FFF2-40B4-BE49-F238E27FC236}">
                  <a16:creationId xmlns:a16="http://schemas.microsoft.com/office/drawing/2014/main" id="{F0A605AE-3ED0-D260-80F5-35550824FEBB}"/>
                </a:ext>
              </a:extLst>
            </p:cNvPr>
            <p:cNvPicPr>
              <a:picLocks noChangeAspect="1"/>
            </p:cNvPicPr>
            <p:nvPr/>
          </p:nvPicPr>
          <p:blipFill>
            <a:blip r:embed="rId4"/>
            <a:stretch>
              <a:fillRect/>
            </a:stretch>
          </p:blipFill>
          <p:spPr>
            <a:xfrm>
              <a:off x="4071242" y="1694887"/>
              <a:ext cx="3049552" cy="2708548"/>
            </a:xfrm>
            <a:prstGeom prst="rect">
              <a:avLst/>
            </a:prstGeom>
          </p:spPr>
        </p:pic>
      </p:grpSp>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We will use:</a:t>
            </a:r>
          </a:p>
          <a:p>
            <a:pPr lvl="1"/>
            <a:r>
              <a:rPr lang="en-US" dirty="0"/>
              <a:t>TypeScript as implementation language</a:t>
            </a:r>
          </a:p>
          <a:p>
            <a:pPr lvl="1"/>
            <a:r>
              <a:rPr lang="en-US" dirty="0"/>
              <a:t>Jest as Testing Framework</a:t>
            </a:r>
          </a:p>
          <a:p>
            <a:pPr lvl="1"/>
            <a:r>
              <a:rPr lang="en-US" dirty="0"/>
              <a:t>Visual Studio Code as our IDE</a:t>
            </a:r>
          </a:p>
          <a:p>
            <a:pPr lvl="1"/>
            <a:r>
              <a:rPr lang="en-US" dirty="0"/>
              <a:t>React for webapps</a:t>
            </a:r>
          </a:p>
          <a:p>
            <a:pPr lvl="1"/>
            <a:r>
              <a:rPr lang="en-US" dirty="0"/>
              <a:t>GitHub Projects for Project Management</a:t>
            </a:r>
          </a:p>
          <a:p>
            <a:pPr lvl="1"/>
            <a:r>
              <a:rPr lang="en-US" dirty="0"/>
              <a:t>GitHub Actions / Netlify /Heroku / Render for CI/CD</a:t>
            </a:r>
          </a:p>
          <a:p>
            <a:pPr lvl="1"/>
            <a:r>
              <a:rPr lang="en-US" dirty="0"/>
              <a:t>Also, other miscellaneous tools</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20</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Projects for You</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25842" y="1512516"/>
            <a:ext cx="10331245" cy="4952271"/>
          </a:xfrm>
        </p:spPr>
        <p:txBody>
          <a:bodyPr>
            <a:normAutofit fontScale="92500"/>
          </a:bodyPr>
          <a:lstStyle/>
          <a:p>
            <a:r>
              <a:rPr lang="en-US" dirty="0"/>
              <a:t>We will be using </a:t>
            </a:r>
            <a:r>
              <a:rPr lang="en-US" b="1" dirty="0"/>
              <a:t>Fake </a:t>
            </a:r>
            <a:r>
              <a:rPr lang="en-US" b="1" dirty="0" err="1"/>
              <a:t>StackOverflow</a:t>
            </a:r>
            <a:r>
              <a:rPr lang="en-US" b="1" dirty="0"/>
              <a:t> </a:t>
            </a:r>
            <a:r>
              <a:rPr lang="en-US" dirty="0"/>
              <a:t>as codebase</a:t>
            </a:r>
          </a:p>
          <a:p>
            <a:r>
              <a:rPr lang="en-US" dirty="0"/>
              <a:t>The individual projects will help you become familiar with the codebase (worth 30% of course grade).</a:t>
            </a:r>
          </a:p>
          <a:p>
            <a:r>
              <a:rPr lang="en-US" dirty="0"/>
              <a:t>The team project (worth 40%) will be a new feature that you will propose.</a:t>
            </a:r>
          </a:p>
          <a:p>
            <a:pPr lvl="1"/>
            <a:r>
              <a:rPr lang="en-US" dirty="0"/>
              <a:t>Instructors will form the teams </a:t>
            </a:r>
            <a:r>
              <a:rPr lang="en-US" b="1" dirty="0"/>
              <a:t>with</a:t>
            </a:r>
            <a:r>
              <a:rPr lang="en-US" dirty="0"/>
              <a:t> your input.</a:t>
            </a:r>
          </a:p>
          <a:p>
            <a:r>
              <a:rPr lang="en-US" dirty="0"/>
              <a:t>Further breakdown of team project grade is:</a:t>
            </a:r>
          </a:p>
          <a:p>
            <a:pPr lvl="1"/>
            <a:r>
              <a:rPr lang="en-US" dirty="0"/>
              <a:t>Planning (worth 8% of course grade)</a:t>
            </a:r>
          </a:p>
          <a:p>
            <a:pPr lvl="1"/>
            <a:r>
              <a:rPr lang="en-US" dirty="0"/>
              <a:t>Process (worth 8%)</a:t>
            </a:r>
          </a:p>
          <a:p>
            <a:pPr lvl="1"/>
            <a:r>
              <a:rPr lang="en-US" dirty="0"/>
              <a:t>Product (worth 16%)</a:t>
            </a:r>
          </a:p>
          <a:p>
            <a:pPr lvl="1"/>
            <a:r>
              <a:rPr lang="en-US" dirty="0"/>
              <a:t>Reports (worth 8%)</a:t>
            </a:r>
          </a:p>
          <a:p>
            <a:r>
              <a:rPr lang="en-US" dirty="0">
                <a:solidFill>
                  <a:srgbClr val="FF0000"/>
                </a:solidFill>
              </a:rPr>
              <a:t>Peer evaluations (surveys) may be utilized, and individual contributions </a:t>
            </a:r>
            <a:r>
              <a:rPr lang="en-US" b="1" dirty="0">
                <a:solidFill>
                  <a:srgbClr val="FF0000"/>
                </a:solidFill>
              </a:rPr>
              <a:t>WILL</a:t>
            </a:r>
            <a:r>
              <a:rPr lang="en-US" dirty="0">
                <a:solidFill>
                  <a:srgbClr val="FF0000"/>
                </a:solidFill>
              </a:rPr>
              <a:t> impact your project grade (between 0-100%).</a:t>
            </a:r>
            <a:endParaRPr lang="en-US" dirty="0"/>
          </a:p>
          <a:p>
            <a:pPr lvl="1"/>
            <a:endParaRPr lang="en-US" dirty="0"/>
          </a:p>
          <a:p>
            <a:endParaRPr lang="en-US" dirty="0"/>
          </a:p>
          <a:p>
            <a:pPr lvl="1"/>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21</a:t>
            </a:fld>
            <a:endParaRPr lang="en-US" dirty="0"/>
          </a:p>
        </p:txBody>
      </p:sp>
      <p:sp>
        <p:nvSpPr>
          <p:cNvPr id="5" name="Text Placeholder 2">
            <a:extLst>
              <a:ext uri="{FF2B5EF4-FFF2-40B4-BE49-F238E27FC236}">
                <a16:creationId xmlns:a16="http://schemas.microsoft.com/office/drawing/2014/main" id="{9E3EB6B5-1CBD-EBF7-9E2B-FDF2FC9DBE96}"/>
              </a:ext>
            </a:extLst>
          </p:cNvPr>
          <p:cNvSpPr txBox="1">
            <a:spLocks/>
          </p:cNvSpPr>
          <p:nvPr/>
        </p:nvSpPr>
        <p:spPr>
          <a:xfrm>
            <a:off x="838200" y="5641685"/>
            <a:ext cx="10894742" cy="810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FF0000"/>
              </a:solidFill>
            </a:endParaRPr>
          </a:p>
        </p:txBody>
      </p:sp>
    </p:spTree>
    <p:extLst>
      <p:ext uri="{BB962C8B-B14F-4D97-AF65-F5344CB8AC3E}">
        <p14:creationId xmlns:p14="http://schemas.microsoft.com/office/powerpoint/2010/main" val="2527724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a:t>
            </a:r>
          </a:p>
          <a:p>
            <a:pPr lvl="1"/>
            <a:r>
              <a:rPr lang="en-US" dirty="0"/>
              <a:t>We provide mechanism for you to request regrades for all work submitted</a:t>
            </a:r>
          </a:p>
          <a:p>
            <a:pPr lvl="1"/>
            <a:r>
              <a:rPr lang="en-US" dirty="0"/>
              <a:t>Do </a:t>
            </a:r>
            <a:r>
              <a:rPr lang="en-US" dirty="0">
                <a:solidFill>
                  <a:srgbClr val="FF0000"/>
                </a:solidFill>
              </a:rPr>
              <a:t>not</a:t>
            </a:r>
            <a:r>
              <a:rPr lang="en-US" dirty="0"/>
              <a:t> post on Piazza or email your TA or instructor </a:t>
            </a:r>
          </a:p>
          <a:p>
            <a:pPr lvl="1"/>
            <a:r>
              <a:rPr lang="en-US" dirty="0"/>
              <a:t>All regrade requests must be submitted within </a:t>
            </a:r>
            <a:r>
              <a:rPr lang="en-US" b="1" dirty="0"/>
              <a:t>7 days </a:t>
            </a:r>
            <a:r>
              <a:rPr lang="en-US" dirty="0"/>
              <a:t>from your receipt of the graded work. </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a:xfrm>
            <a:off x="838200" y="1500160"/>
            <a:ext cx="8662639" cy="4856190"/>
          </a:xfrm>
        </p:spPr>
        <p:txBody>
          <a:bodyPr>
            <a:normAutofit/>
          </a:bodyPr>
          <a:lstStyle/>
          <a:p>
            <a:r>
              <a:rPr lang="en-US" dirty="0"/>
              <a:t>Your work is </a:t>
            </a:r>
            <a:r>
              <a:rPr lang="en-US" b="1" dirty="0"/>
              <a:t>late</a:t>
            </a:r>
            <a:r>
              <a:rPr lang="en-US" dirty="0"/>
              <a:t> if it is not turned in by the deadline. </a:t>
            </a:r>
          </a:p>
          <a:p>
            <a:pPr lvl="1"/>
            <a:r>
              <a:rPr lang="en-US" dirty="0"/>
              <a:t>10% will be deducted for late individual work turned in within 24 hours after the due date </a:t>
            </a:r>
          </a:p>
          <a:p>
            <a:pPr lvl="1"/>
            <a:r>
              <a:rPr lang="en-US" dirty="0"/>
              <a:t>Individual work submitted more than 24 hours late will receive a zero.</a:t>
            </a:r>
          </a:p>
          <a:p>
            <a:pPr lvl="1"/>
            <a:r>
              <a:rPr lang="en-US" dirty="0"/>
              <a:t>If you're worried about being busy around the time of a HW submission, please plan ahead and get started early.</a:t>
            </a:r>
          </a:p>
          <a:p>
            <a:pPr lvl="1"/>
            <a:r>
              <a:rPr lang="en-US" dirty="0"/>
              <a:t>No late submissions allowed for any </a:t>
            </a:r>
            <a:r>
              <a:rPr lang="en-US" b="1" dirty="0"/>
              <a:t>group work</a:t>
            </a:r>
          </a:p>
          <a:p>
            <a:pPr lvl="1"/>
            <a:r>
              <a:rPr lang="en-US" dirty="0"/>
              <a:t>If you have an accommodation from Disability Access Services (previously DRC), you must request it from the instructors separately for each assignment or exam.</a:t>
            </a:r>
          </a:p>
          <a:p>
            <a:pPr lvl="2"/>
            <a:r>
              <a:rPr lang="en-US" dirty="0"/>
              <a:t>DAS or DRC Accommodations are usually NOT available for Group Assignments (please work with instructor) </a:t>
            </a:r>
          </a:p>
        </p:txBody>
      </p:sp>
      <p:sp>
        <p:nvSpPr>
          <p:cNvPr id="259" name="Slide Number"/>
          <p:cNvSpPr txBox="1">
            <a:spLocks noGrp="1"/>
          </p:cNvSpPr>
          <p:nvPr>
            <p:ph type="sldNum" sz="quarter" idx="12"/>
          </p:nvPr>
        </p:nvSpPr>
        <p:spPr/>
        <p:txBody>
          <a:bodyPr/>
          <a:lstStyle/>
          <a:p>
            <a:fld id="{86CB4B4D-7CA3-9044-876B-883B54F8677D}" type="slidenum">
              <a:rPr lang="en-US"/>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a:t>
            </a:r>
            <a:r>
              <a:rPr lang="en-US" dirty="0">
                <a:solidFill>
                  <a:srgbClr val="FF0000"/>
                </a:solidFill>
              </a:rPr>
              <a:t>fail </a:t>
            </a:r>
            <a:r>
              <a:rPr lang="en-US" dirty="0"/>
              <a:t>the class.</a:t>
            </a:r>
          </a:p>
          <a:p>
            <a:r>
              <a:rPr lang="en-US" dirty="0"/>
              <a:t>You are responsible for protecting your work. If someone uses your work, with or without your permission, you </a:t>
            </a:r>
            <a:r>
              <a:rPr lang="en-US" dirty="0">
                <a:solidFill>
                  <a:srgbClr val="FF0000"/>
                </a:solidFill>
              </a:rPr>
              <a:t>fail</a:t>
            </a:r>
            <a:r>
              <a:rPr lang="en-US" dirty="0"/>
              <a:t>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Tree>
    <p:extLst>
      <p:ext uri="{BB962C8B-B14F-4D97-AF65-F5344CB8AC3E}">
        <p14:creationId xmlns:p14="http://schemas.microsoft.com/office/powerpoint/2010/main" val="4223183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fontScale="92500"/>
          </a:bodyPr>
          <a:lstStyle/>
          <a:p>
            <a:r>
              <a:rPr lang="en-US" dirty="0"/>
              <a:t>For Individual Projects and Activities. </a:t>
            </a:r>
          </a:p>
          <a:p>
            <a:pPr lvl="1"/>
            <a:r>
              <a:rPr lang="en-US" dirty="0"/>
              <a:t>The use of auto-complete tools is </a:t>
            </a:r>
            <a:r>
              <a:rPr lang="en-US" b="1" dirty="0"/>
              <a:t>permitted</a:t>
            </a:r>
          </a:p>
          <a:p>
            <a:pPr lvl="1"/>
            <a:r>
              <a:rPr lang="en-US" dirty="0"/>
              <a:t>Use of Generative AI (</a:t>
            </a:r>
            <a:r>
              <a:rPr lang="en-US" dirty="0" err="1"/>
              <a:t>eg</a:t>
            </a:r>
            <a:r>
              <a:rPr lang="en-US" dirty="0"/>
              <a:t> Chat GPT, Claude, etc.) is </a:t>
            </a:r>
            <a:r>
              <a:rPr lang="en-US" b="1" dirty="0"/>
              <a:t>prohibited</a:t>
            </a:r>
            <a:endParaRPr lang="en-US" b="1" dirty="0">
              <a:solidFill>
                <a:srgbClr val="FF0000"/>
              </a:solidFill>
            </a:endParaRPr>
          </a:p>
          <a:p>
            <a:pPr lvl="1"/>
            <a:r>
              <a:rPr lang="en-US" dirty="0"/>
              <a:t>You may use LLM based AI tools like search engines, but you can </a:t>
            </a:r>
            <a:r>
              <a:rPr lang="en-US" b="1" dirty="0">
                <a:solidFill>
                  <a:srgbClr val="FF0000"/>
                </a:solidFill>
              </a:rPr>
              <a:t>never</a:t>
            </a:r>
            <a:r>
              <a:rPr lang="en-US" dirty="0"/>
              <a:t> </a:t>
            </a:r>
            <a:r>
              <a:rPr lang="en-US" b="1" dirty="0"/>
              <a:t>copy-paste</a:t>
            </a:r>
            <a:r>
              <a:rPr lang="en-US" dirty="0"/>
              <a:t> code.</a:t>
            </a:r>
          </a:p>
          <a:p>
            <a:r>
              <a:rPr lang="en-US" dirty="0"/>
              <a:t>For final projects</a:t>
            </a:r>
          </a:p>
          <a:p>
            <a:pPr lvl="1"/>
            <a:r>
              <a:rPr lang="en-US" dirty="0"/>
              <a:t>Use of AI tools is </a:t>
            </a:r>
            <a:r>
              <a:rPr lang="en-US" b="1" dirty="0"/>
              <a:t>permitted </a:t>
            </a:r>
            <a:r>
              <a:rPr lang="en-US" dirty="0"/>
              <a:t> as long as you understand what was submitted.</a:t>
            </a:r>
          </a:p>
          <a:p>
            <a:pPr lvl="1"/>
            <a:r>
              <a:rPr lang="en-US" dirty="0"/>
              <a:t>Use of </a:t>
            </a:r>
            <a:r>
              <a:rPr lang="en-US" b="1" dirty="0"/>
              <a:t>‘vibe’</a:t>
            </a:r>
            <a:r>
              <a:rPr lang="en-US" dirty="0"/>
              <a:t> coding is strongly </a:t>
            </a:r>
            <a:r>
              <a:rPr lang="en-US" b="1" dirty="0"/>
              <a:t>discouraged</a:t>
            </a:r>
          </a:p>
          <a:p>
            <a:r>
              <a:rPr lang="en-US" dirty="0"/>
              <a:t>We reserve the right to “</a:t>
            </a:r>
            <a:r>
              <a:rPr lang="en-US" dirty="0">
                <a:solidFill>
                  <a:srgbClr val="FF0000"/>
                </a:solidFill>
              </a:rPr>
              <a:t>interview</a:t>
            </a:r>
            <a:r>
              <a:rPr lang="en-US" dirty="0"/>
              <a:t>” you to gauge your understanding (with possible grade adjustments)</a:t>
            </a:r>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25</a:t>
            </a:fld>
            <a:endParaRPr lang="en-US"/>
          </a:p>
        </p:txBody>
      </p:sp>
    </p:spTree>
    <p:extLst>
      <p:ext uri="{BB962C8B-B14F-4D97-AF65-F5344CB8AC3E}">
        <p14:creationId xmlns:p14="http://schemas.microsoft.com/office/powerpoint/2010/main" val="10849542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(3)</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a:bodyPr>
          <a:lstStyle/>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26</a:t>
            </a:fld>
            <a:endParaRPr lang="en-US"/>
          </a:p>
        </p:txBody>
      </p:sp>
    </p:spTree>
    <p:extLst>
      <p:ext uri="{BB962C8B-B14F-4D97-AF65-F5344CB8AC3E}">
        <p14:creationId xmlns:p14="http://schemas.microsoft.com/office/powerpoint/2010/main" val="16656338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9648-CE8F-4E19-953E-8B3920440319}"/>
              </a:ext>
            </a:extLst>
          </p:cNvPr>
          <p:cNvSpPr>
            <a:spLocks noGrp="1"/>
          </p:cNvSpPr>
          <p:nvPr>
            <p:ph type="title"/>
          </p:nvPr>
        </p:nvSpPr>
        <p:spPr/>
        <p:txBody>
          <a:bodyPr/>
          <a:lstStyle/>
          <a:p>
            <a:r>
              <a:rPr lang="en-US" dirty="0"/>
              <a:t>Communication</a:t>
            </a:r>
          </a:p>
        </p:txBody>
      </p:sp>
      <p:sp>
        <p:nvSpPr>
          <p:cNvPr id="3" name="Content Placeholder 2">
            <a:extLst>
              <a:ext uri="{FF2B5EF4-FFF2-40B4-BE49-F238E27FC236}">
                <a16:creationId xmlns:a16="http://schemas.microsoft.com/office/drawing/2014/main" id="{82CC43D4-82B4-449F-8A4A-151724B1D9F3}"/>
              </a:ext>
            </a:extLst>
          </p:cNvPr>
          <p:cNvSpPr>
            <a:spLocks noGrp="1"/>
          </p:cNvSpPr>
          <p:nvPr>
            <p:ph idx="1"/>
          </p:nvPr>
        </p:nvSpPr>
        <p:spPr>
          <a:xfrm>
            <a:off x="838200" y="1466705"/>
            <a:ext cx="10515599" cy="4983521"/>
          </a:xfrm>
        </p:spPr>
        <p:txBody>
          <a:bodyPr>
            <a:normAutofit fontScale="92500" lnSpcReduction="20000"/>
          </a:bodyPr>
          <a:lstStyle/>
          <a:p>
            <a:r>
              <a:rPr lang="en-US" dirty="0"/>
              <a:t>Course web page (</a:t>
            </a:r>
            <a:r>
              <a:rPr lang="en-US" dirty="0">
                <a:hlinkClick r:id="rId2"/>
              </a:rPr>
              <a:t>https://neu-se.github.io/CS4530-Fall-2025</a:t>
            </a:r>
            <a:r>
              <a:rPr lang="en-US" dirty="0"/>
              <a:t>)</a:t>
            </a:r>
          </a:p>
          <a:p>
            <a:pPr lvl="1"/>
            <a:r>
              <a:rPr lang="en-US" b="1" dirty="0"/>
              <a:t>Canvas</a:t>
            </a:r>
            <a:r>
              <a:rPr lang="en-US" dirty="0"/>
              <a:t> will mirror the course web site. </a:t>
            </a:r>
          </a:p>
          <a:p>
            <a:pPr lvl="1"/>
            <a:r>
              <a:rPr lang="en-US" dirty="0"/>
              <a:t>Assignments, important notices, etc., will appear in both places.</a:t>
            </a:r>
          </a:p>
          <a:p>
            <a:r>
              <a:rPr lang="en-US" dirty="0"/>
              <a:t>Piazza (see Canvas for link)</a:t>
            </a:r>
          </a:p>
          <a:p>
            <a:pPr lvl="1"/>
            <a:r>
              <a:rPr lang="en-US" dirty="0"/>
              <a:t>Questions about content, policies, assignments, projects, etc. are better asked on Piazza, so everybody gets the same answers.</a:t>
            </a:r>
          </a:p>
          <a:p>
            <a:r>
              <a:rPr lang="en-US" dirty="0"/>
              <a:t>Contacting the Instructor</a:t>
            </a:r>
          </a:p>
          <a:p>
            <a:pPr lvl="1"/>
            <a:r>
              <a:rPr lang="en-US" dirty="0"/>
              <a:t>For private questions about your individual situation, please email the instructor directly (do NOT use Canvas messages – sometimes they do not get through to the instructors)</a:t>
            </a:r>
          </a:p>
          <a:p>
            <a:pPr lvl="1"/>
            <a:r>
              <a:rPr lang="en-US" dirty="0"/>
              <a:t>Please put </a:t>
            </a:r>
            <a:r>
              <a:rPr lang="en-US" dirty="0">
                <a:solidFill>
                  <a:srgbClr val="FF0000"/>
                </a:solidFill>
              </a:rPr>
              <a:t>CS4530 in the subject line</a:t>
            </a:r>
            <a:r>
              <a:rPr lang="en-US" b="1" dirty="0">
                <a:solidFill>
                  <a:srgbClr val="FF0000"/>
                </a:solidFill>
              </a:rPr>
              <a:t> </a:t>
            </a:r>
            <a:r>
              <a:rPr lang="en-US" dirty="0"/>
              <a:t>so your message does not get overlooked</a:t>
            </a:r>
          </a:p>
          <a:p>
            <a:pPr lvl="1"/>
            <a:r>
              <a:rPr lang="en-US" dirty="0"/>
              <a:t>We encourage all students to “meet” with the instructor at least once! </a:t>
            </a:r>
          </a:p>
          <a:p>
            <a:r>
              <a:rPr lang="en-US" dirty="0"/>
              <a:t>Office Hours </a:t>
            </a:r>
          </a:p>
          <a:p>
            <a:pPr lvl="1"/>
            <a:r>
              <a:rPr lang="en-US" dirty="0"/>
              <a:t>Schedule is available at (</a:t>
            </a:r>
            <a:r>
              <a:rPr lang="en-US" dirty="0">
                <a:hlinkClick r:id="rId3"/>
              </a:rPr>
              <a:t>https://neu-se.github.io/CS4530-Fall-2025/staff/</a:t>
            </a:r>
            <a:r>
              <a:rPr lang="en-US" dirty="0"/>
              <a:t>)</a:t>
            </a:r>
          </a:p>
          <a:p>
            <a:pPr lvl="1"/>
            <a:r>
              <a:rPr lang="en-US" dirty="0"/>
              <a:t>TA Office Hours are held via </a:t>
            </a:r>
            <a:r>
              <a:rPr lang="en-US" b="1" dirty="0"/>
              <a:t>Khoury Office Hours App</a:t>
            </a:r>
            <a:endParaRPr lang="en-US" dirty="0"/>
          </a:p>
        </p:txBody>
      </p:sp>
      <p:sp>
        <p:nvSpPr>
          <p:cNvPr id="4" name="Slide Number Placeholder 3">
            <a:extLst>
              <a:ext uri="{FF2B5EF4-FFF2-40B4-BE49-F238E27FC236}">
                <a16:creationId xmlns:a16="http://schemas.microsoft.com/office/drawing/2014/main" id="{66441BF3-B319-4719-9933-B7B7F3244E64}"/>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16026201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28</a:t>
            </a:fld>
            <a:endParaRPr lang="en-US"/>
          </a:p>
        </p:txBody>
      </p:sp>
    </p:spTree>
    <p:extLst>
      <p:ext uri="{BB962C8B-B14F-4D97-AF65-F5344CB8AC3E}">
        <p14:creationId xmlns:p14="http://schemas.microsoft.com/office/powerpoint/2010/main" val="2798469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3" name="Content Placeholder 2">
            <a:extLst>
              <a:ext uri="{FF2B5EF4-FFF2-40B4-BE49-F238E27FC236}">
                <a16:creationId xmlns:a16="http://schemas.microsoft.com/office/drawing/2014/main" id="{68D2A7B5-1CE9-49AA-B560-1BB30E444EFA}"/>
              </a:ext>
            </a:extLst>
          </p:cNvPr>
          <p:cNvSpPr>
            <a:spLocks noGrp="1"/>
          </p:cNvSpPr>
          <p:nvPr>
            <p:ph idx="1"/>
          </p:nvPr>
        </p:nvSpPr>
        <p:spPr>
          <a:xfrm>
            <a:off x="838199" y="1500160"/>
            <a:ext cx="9866971" cy="4351338"/>
          </a:xfrm>
        </p:spPr>
        <p:txBody>
          <a:bodyPr/>
          <a:lstStyle/>
          <a:p>
            <a:r>
              <a:rPr lang="en-US" dirty="0"/>
              <a:t>We have around 300 students and 20 teaching assistants.</a:t>
            </a:r>
          </a:p>
          <a:p>
            <a:r>
              <a:rPr lang="en-US" dirty="0"/>
              <a:t>Their contact info and pictures are on the website</a:t>
            </a:r>
          </a:p>
          <a:p>
            <a:pPr marL="0" indent="0">
              <a:buNone/>
            </a:pPr>
            <a:r>
              <a:rPr lang="en-US" dirty="0"/>
              <a:t>   </a:t>
            </a:r>
            <a:r>
              <a:rPr lang="en-US" dirty="0">
                <a:hlinkClick r:id="rId2"/>
              </a:rPr>
              <a:t>https://neu-se.github.io/CS4530-Fall-2025/staff/</a:t>
            </a:r>
            <a:r>
              <a:rPr lang="en-US" dirty="0"/>
              <a:t>    </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a:t>
            </a:fld>
            <a:endParaRPr lang="en-US"/>
          </a:p>
        </p:txBody>
      </p:sp>
    </p:spTree>
    <p:extLst>
      <p:ext uri="{BB962C8B-B14F-4D97-AF65-F5344CB8AC3E}">
        <p14:creationId xmlns:p14="http://schemas.microsoft.com/office/powerpoint/2010/main" val="3915051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The idea of "software engineering" dates back to 1969</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612312" y="1653160"/>
            <a:ext cx="2171922" cy="2966934"/>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743471" y="4996786"/>
            <a:ext cx="6488508" cy="15901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very inefficient</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of low quality</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often did not meet requirements</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Projects were unmanageable and code difficult to maintain</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9181879" y="1653160"/>
            <a:ext cx="2171921" cy="1476907"/>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287155" y="3801600"/>
            <a:ext cx="2904845" cy="16369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3200" dirty="0">
                <a:latin typeface="Calibri" panose="020F0502020204030204" pitchFamily="34" charset="0"/>
                <a:cs typeface="Calibri" panose="020F0502020204030204" pitchFamily="34" charset="0"/>
              </a:rPr>
              <a:t>A call to action: We must study </a:t>
            </a:r>
            <a:r>
              <a:rPr sz="32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369959" y="4620094"/>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
        <p:nvSpPr>
          <p:cNvPr id="3" name="TextBox 2">
            <a:extLst>
              <a:ext uri="{FF2B5EF4-FFF2-40B4-BE49-F238E27FC236}">
                <a16:creationId xmlns:a16="http://schemas.microsoft.com/office/drawing/2014/main" id="{DEC1C701-C29B-AB98-F894-B20944CFDF46}"/>
              </a:ext>
            </a:extLst>
          </p:cNvPr>
          <p:cNvSpPr txBox="1"/>
          <p:nvPr/>
        </p:nvSpPr>
        <p:spPr>
          <a:xfrm>
            <a:off x="369959" y="1498539"/>
            <a:ext cx="361776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Margaret Hamilton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NASA, around 1963</a:t>
            </a:r>
            <a:endParaRPr kumimoji="0" lang="en-US" sz="1800" b="0" i="0" u="none" strike="noStrike" kern="1200" cap="none" spc="0" normalizeH="0" baseline="0" noProof="0" dirty="0">
              <a:ln>
                <a:noFill/>
              </a:ln>
              <a:solidFill>
                <a:prstClr val="black"/>
              </a:solidFill>
              <a:effectLst/>
              <a:uLnTx/>
              <a:uFillTx/>
              <a:latin typeface="Calibri" panose="020F0502020204030204"/>
              <a:ea typeface="Calibri"/>
              <a:cs typeface="Calibri"/>
            </a:endParaRPr>
          </a:p>
        </p:txBody>
      </p:sp>
      <p:pic>
        <p:nvPicPr>
          <p:cNvPr id="5" name="Picture 4" descr="A close-up of a person&#10;&#10;AI-generated content may be incorrect.">
            <a:extLst>
              <a:ext uri="{FF2B5EF4-FFF2-40B4-BE49-F238E27FC236}">
                <a16:creationId xmlns:a16="http://schemas.microsoft.com/office/drawing/2014/main" id="{7C3C3C93-0D47-D225-9959-EDCE90A9915E}"/>
              </a:ext>
            </a:extLst>
          </p:cNvPr>
          <p:cNvPicPr>
            <a:picLocks noChangeAspect="1"/>
          </p:cNvPicPr>
          <p:nvPr/>
        </p:nvPicPr>
        <p:blipFill>
          <a:blip r:embed="rId6"/>
          <a:stretch>
            <a:fillRect/>
          </a:stretch>
        </p:blipFill>
        <p:spPr>
          <a:xfrm>
            <a:off x="762302" y="2393750"/>
            <a:ext cx="1630170" cy="2027902"/>
          </a:xfrm>
          <a:prstGeom prst="rect">
            <a:avLst/>
          </a:prstGeom>
        </p:spPr>
      </p:pic>
      <p:pic>
        <p:nvPicPr>
          <p:cNvPr id="6" name="Picture 5" descr="undefined">
            <a:extLst>
              <a:ext uri="{FF2B5EF4-FFF2-40B4-BE49-F238E27FC236}">
                <a16:creationId xmlns:a16="http://schemas.microsoft.com/office/drawing/2014/main" id="{83DD2F54-F667-9BB0-85EF-C6F610623635}"/>
              </a:ext>
            </a:extLst>
          </p:cNvPr>
          <p:cNvPicPr>
            <a:picLocks noChangeAspect="1"/>
          </p:cNvPicPr>
          <p:nvPr/>
        </p:nvPicPr>
        <p:blipFill>
          <a:blip r:embed="rId7"/>
          <a:stretch>
            <a:fillRect/>
          </a:stretch>
        </p:blipFill>
        <p:spPr>
          <a:xfrm>
            <a:off x="2506042" y="2391614"/>
            <a:ext cx="1626696" cy="2027903"/>
          </a:xfrm>
          <a:prstGeom prst="rect">
            <a:avLst/>
          </a:prstGeom>
        </p:spPr>
      </p:pic>
      <p:sp>
        <p:nvSpPr>
          <p:cNvPr id="7" name="TextBox 6">
            <a:extLst>
              <a:ext uri="{FF2B5EF4-FFF2-40B4-BE49-F238E27FC236}">
                <a16:creationId xmlns:a16="http://schemas.microsoft.com/office/drawing/2014/main" id="{87C44D12-6AA0-D171-860C-54E12A2055ED}"/>
              </a:ext>
            </a:extLst>
          </p:cNvPr>
          <p:cNvSpPr txBox="1"/>
          <p:nvPr/>
        </p:nvSpPr>
        <p:spPr>
          <a:xfrm>
            <a:off x="4187309" y="1493394"/>
            <a:ext cx="13923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0C0"/>
                </a:solidFill>
                <a:effectLst/>
                <a:uLnTx/>
                <a:uFillTx/>
                <a:latin typeface="Calibri" panose="020F0502020204030204"/>
                <a:ea typeface="Calibri"/>
                <a:cs typeface="Calibri"/>
              </a:rPr>
              <a:t>The Apollo Guidance Computer's software</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E1F0-D163-CEF5-44E4-C0A11AD04919}"/>
              </a:ext>
            </a:extLst>
          </p:cNvPr>
          <p:cNvSpPr>
            <a:spLocks noGrp="1"/>
          </p:cNvSpPr>
          <p:nvPr>
            <p:ph type="title"/>
          </p:nvPr>
        </p:nvSpPr>
        <p:spPr/>
        <p:txBody>
          <a:bodyPr/>
          <a:lstStyle/>
          <a:p>
            <a:r>
              <a:rPr lang="en-US" dirty="0"/>
              <a:t>Goal: to make software an engineering discipline</a:t>
            </a:r>
          </a:p>
        </p:txBody>
      </p:sp>
      <p:sp>
        <p:nvSpPr>
          <p:cNvPr id="3" name="Content Placeholder 2">
            <a:extLst>
              <a:ext uri="{FF2B5EF4-FFF2-40B4-BE49-F238E27FC236}">
                <a16:creationId xmlns:a16="http://schemas.microsoft.com/office/drawing/2014/main" id="{361A88F9-E75F-028A-3A2E-2E06B40C8540}"/>
              </a:ext>
            </a:extLst>
          </p:cNvPr>
          <p:cNvSpPr>
            <a:spLocks noGrp="1"/>
          </p:cNvSpPr>
          <p:nvPr>
            <p:ph idx="1"/>
          </p:nvPr>
        </p:nvSpPr>
        <p:spPr>
          <a:xfrm>
            <a:off x="838200" y="1500160"/>
            <a:ext cx="10134600" cy="4351338"/>
          </a:xfrm>
        </p:spPr>
        <p:txBody>
          <a:bodyPr>
            <a:normAutofit/>
          </a:bodyPr>
          <a:lstStyle/>
          <a:p>
            <a:pPr marL="0" indent="0" algn="ctr">
              <a:buNone/>
            </a:pPr>
            <a:endParaRPr lang="en-US" sz="3600" dirty="0"/>
          </a:p>
          <a:p>
            <a:pPr marL="0" indent="0" algn="ctr">
              <a:buNone/>
            </a:pPr>
            <a:r>
              <a:rPr lang="en-US" sz="3600" dirty="0"/>
              <a:t>Can we discover methods to build software that are as predictable in quality, cost, and time as, for instance, those used to build bridges in civil engineering?</a:t>
            </a:r>
          </a:p>
        </p:txBody>
      </p:sp>
      <p:sp>
        <p:nvSpPr>
          <p:cNvPr id="4" name="Slide Number Placeholder 3">
            <a:extLst>
              <a:ext uri="{FF2B5EF4-FFF2-40B4-BE49-F238E27FC236}">
                <a16:creationId xmlns:a16="http://schemas.microsoft.com/office/drawing/2014/main" id="{CA015CF9-D288-D7F6-DE51-E97A33FA0134}"/>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3161498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sz="3600" dirty="0"/>
              <a:t>Software Engineering encompasses the entire software life cycle</a:t>
            </a:r>
            <a:endParaRPr lang="en-US" dirty="0"/>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sz="3600" dirty="0"/>
              <a:t>It should apply to the</a:t>
            </a:r>
          </a:p>
          <a:p>
            <a:pPr lvl="1"/>
            <a:r>
              <a:rPr lang="en-US" sz="3600" dirty="0"/>
              <a:t>design,</a:t>
            </a:r>
          </a:p>
          <a:p>
            <a:pPr lvl="1"/>
            <a:r>
              <a:rPr lang="en-US" sz="3600" dirty="0"/>
              <a:t>construction,</a:t>
            </a:r>
          </a:p>
          <a:p>
            <a:pPr lvl="1"/>
            <a:r>
              <a:rPr lang="en-US" sz="3600" dirty="0"/>
              <a:t>and maintenance</a:t>
            </a:r>
          </a:p>
          <a:p>
            <a:pPr marL="457200" lvl="1" indent="0">
              <a:buNone/>
            </a:pPr>
            <a:r>
              <a:rPr lang="en-US" sz="3600" dirty="0"/>
              <a:t>=&gt; of large programs </a:t>
            </a:r>
          </a:p>
          <a:p>
            <a:pPr marL="457200" lvl="1" indent="0">
              <a:buNone/>
            </a:pPr>
            <a:r>
              <a:rPr lang="en-US" sz="3600" dirty="0"/>
              <a:t>=&gt; over time. </a:t>
            </a:r>
          </a:p>
          <a:p>
            <a:pPr marL="0" indent="0">
              <a:buNone/>
            </a:pPr>
            <a:endParaRPr lang="en-US" dirty="0"/>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13482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2FD64-E61C-568D-68A7-EC5C7C8370DE}"/>
            </a:ext>
          </a:extLst>
        </p:cNvPr>
        <p:cNvGrpSpPr/>
        <p:nvPr/>
      </p:nvGrpSpPr>
      <p:grpSpPr>
        <a:xfrm>
          <a:off x="0" y="0"/>
          <a:ext cx="0" cy="0"/>
          <a:chOff x="0" y="0"/>
          <a:chExt cx="0" cy="0"/>
        </a:xfrm>
      </p:grpSpPr>
      <p:pic>
        <p:nvPicPr>
          <p:cNvPr id="3" name="Picture 2" descr="A group of planets next to each other&#10;&#10;AI-generated content may be incorrect.">
            <a:extLst>
              <a:ext uri="{FF2B5EF4-FFF2-40B4-BE49-F238E27FC236}">
                <a16:creationId xmlns:a16="http://schemas.microsoft.com/office/drawing/2014/main" id="{BED18A3F-6004-EAD5-B5BF-D91581A7DAB5}"/>
              </a:ext>
            </a:extLst>
          </p:cNvPr>
          <p:cNvPicPr>
            <a:picLocks noChangeAspect="1"/>
          </p:cNvPicPr>
          <p:nvPr/>
        </p:nvPicPr>
        <p:blipFill>
          <a:blip r:embed="rId3"/>
          <a:srcRect l="1827" t="70" r="1732" b="3711"/>
          <a:stretch/>
        </p:blipFill>
        <p:spPr>
          <a:xfrm>
            <a:off x="1667" y="23200"/>
            <a:ext cx="12207442" cy="6833673"/>
          </a:xfrm>
          <a:prstGeom prst="rect">
            <a:avLst/>
          </a:prstGeom>
        </p:spPr>
      </p:pic>
      <p:sp>
        <p:nvSpPr>
          <p:cNvPr id="2" name="Title 1">
            <a:extLst>
              <a:ext uri="{FF2B5EF4-FFF2-40B4-BE49-F238E27FC236}">
                <a16:creationId xmlns:a16="http://schemas.microsoft.com/office/drawing/2014/main" id="{069AADB1-ADCD-9675-62A2-6BD09DB5D90A}"/>
              </a:ext>
            </a:extLst>
          </p:cNvPr>
          <p:cNvSpPr>
            <a:spLocks noGrp="1"/>
          </p:cNvSpPr>
          <p:nvPr>
            <p:ph type="title" idx="4294967295"/>
          </p:nvPr>
        </p:nvSpPr>
        <p:spPr>
          <a:xfrm>
            <a:off x="69993" y="23200"/>
            <a:ext cx="10892414" cy="968950"/>
          </a:xfrm>
        </p:spPr>
        <p:txBody>
          <a:bodyPr/>
          <a:lstStyle/>
          <a:p>
            <a:r>
              <a:rPr lang="en-US" dirty="0">
                <a:solidFill>
                  <a:schemeClr val="bg1"/>
                </a:solidFill>
                <a:latin typeface="Verdana"/>
                <a:ea typeface="Verdana"/>
              </a:rPr>
              <a:t>Okay, what do you mean by "large"?</a:t>
            </a:r>
            <a:endParaRPr lang="en-US" dirty="0">
              <a:solidFill>
                <a:schemeClr val="bg1"/>
              </a:solidFill>
            </a:endParaRPr>
          </a:p>
        </p:txBody>
      </p:sp>
      <p:pic>
        <p:nvPicPr>
          <p:cNvPr id="9" name="Picture 8" descr="A book cover with a flamingo&#10;&#10;AI-generated content may be incorrect.">
            <a:extLst>
              <a:ext uri="{FF2B5EF4-FFF2-40B4-BE49-F238E27FC236}">
                <a16:creationId xmlns:a16="http://schemas.microsoft.com/office/drawing/2014/main" id="{584F13AF-63DA-0A6D-2138-E2D68F7C42D0}"/>
              </a:ext>
            </a:extLst>
          </p:cNvPr>
          <p:cNvPicPr>
            <a:picLocks noChangeAspect="1"/>
          </p:cNvPicPr>
          <p:nvPr/>
        </p:nvPicPr>
        <p:blipFill>
          <a:blip r:embed="rId4"/>
          <a:stretch>
            <a:fillRect/>
          </a:stretch>
        </p:blipFill>
        <p:spPr>
          <a:xfrm>
            <a:off x="3563784" y="1431634"/>
            <a:ext cx="2316940" cy="3069938"/>
          </a:xfrm>
          <a:prstGeom prst="rect">
            <a:avLst/>
          </a:prstGeom>
        </p:spPr>
      </p:pic>
      <p:cxnSp>
        <p:nvCxnSpPr>
          <p:cNvPr id="11" name="Connector: Curved 10">
            <a:extLst>
              <a:ext uri="{FF2B5EF4-FFF2-40B4-BE49-F238E27FC236}">
                <a16:creationId xmlns:a16="http://schemas.microsoft.com/office/drawing/2014/main" id="{42317CD8-D1FB-9889-48BD-150940A3A975}"/>
              </a:ext>
            </a:extLst>
          </p:cNvPr>
          <p:cNvCxnSpPr/>
          <p:nvPr/>
        </p:nvCxnSpPr>
        <p:spPr>
          <a:xfrm>
            <a:off x="9015848" y="4019550"/>
            <a:ext cx="402474" cy="1650422"/>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64170B3-D218-4E89-E24C-B7952B2E3D37}"/>
              </a:ext>
            </a:extLst>
          </p:cNvPr>
          <p:cNvSpPr txBox="1"/>
          <p:nvPr/>
        </p:nvSpPr>
        <p:spPr>
          <a:xfrm>
            <a:off x="8465126" y="2828059"/>
            <a:ext cx="139238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The Apollo Guidance Computer's software</a:t>
            </a:r>
          </a:p>
        </p:txBody>
      </p:sp>
      <p:sp>
        <p:nvSpPr>
          <p:cNvPr id="19" name="TextBox 18">
            <a:extLst>
              <a:ext uri="{FF2B5EF4-FFF2-40B4-BE49-F238E27FC236}">
                <a16:creationId xmlns:a16="http://schemas.microsoft.com/office/drawing/2014/main" id="{48442A52-38C9-DDB4-9F6D-40D7FB046AA0}"/>
              </a:ext>
            </a:extLst>
          </p:cNvPr>
          <p:cNvSpPr txBox="1"/>
          <p:nvPr/>
        </p:nvSpPr>
        <p:spPr>
          <a:xfrm>
            <a:off x="10543309" y="4161559"/>
            <a:ext cx="167813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Your 4-person project in this class</a:t>
            </a:r>
          </a:p>
        </p:txBody>
      </p:sp>
      <p:cxnSp>
        <p:nvCxnSpPr>
          <p:cNvPr id="24" name="Connector: Curved 23">
            <a:extLst>
              <a:ext uri="{FF2B5EF4-FFF2-40B4-BE49-F238E27FC236}">
                <a16:creationId xmlns:a16="http://schemas.microsoft.com/office/drawing/2014/main" id="{9B4DD63A-17A5-1E2C-4F50-0D7B059A6265}"/>
              </a:ext>
            </a:extLst>
          </p:cNvPr>
          <p:cNvCxnSpPr>
            <a:cxnSpLocks/>
          </p:cNvCxnSpPr>
          <p:nvPr/>
        </p:nvCxnSpPr>
        <p:spPr>
          <a:xfrm flipH="1">
            <a:off x="9669435" y="4850822"/>
            <a:ext cx="887729" cy="1633103"/>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4060560-42C5-E3BC-2C0F-B12BE499BCD5}"/>
              </a:ext>
            </a:extLst>
          </p:cNvPr>
          <p:cNvSpPr txBox="1"/>
          <p:nvPr/>
        </p:nvSpPr>
        <p:spPr>
          <a:xfrm>
            <a:off x="10266217" y="2966603"/>
            <a:ext cx="139238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panose="020F0502020204030204"/>
                <a:ea typeface="Calibri"/>
                <a:cs typeface="Calibri"/>
              </a:rPr>
              <a:t>Almost any pre-series-B startup</a:t>
            </a:r>
          </a:p>
        </p:txBody>
      </p:sp>
      <p:cxnSp>
        <p:nvCxnSpPr>
          <p:cNvPr id="31" name="Connector: Curved 30">
            <a:extLst>
              <a:ext uri="{FF2B5EF4-FFF2-40B4-BE49-F238E27FC236}">
                <a16:creationId xmlns:a16="http://schemas.microsoft.com/office/drawing/2014/main" id="{18DD0B0E-BD39-164C-33FB-6F45CCD5ED7C}"/>
              </a:ext>
            </a:extLst>
          </p:cNvPr>
          <p:cNvCxnSpPr>
            <a:cxnSpLocks/>
          </p:cNvCxnSpPr>
          <p:nvPr/>
        </p:nvCxnSpPr>
        <p:spPr>
          <a:xfrm flipH="1">
            <a:off x="9669434" y="3551958"/>
            <a:ext cx="601980" cy="2732807"/>
          </a:xfrm>
          <a:prstGeom prst="curvedConnector3">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ED7EFAB-6623-73AA-2360-5AA1B0C950B3}"/>
              </a:ext>
            </a:extLst>
          </p:cNvPr>
          <p:cNvSpPr txBox="1"/>
          <p:nvPr/>
        </p:nvSpPr>
        <p:spPr>
          <a:xfrm>
            <a:off x="0" y="6483925"/>
            <a:ext cx="57473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a:ln>
                  <a:noFill/>
                </a:ln>
                <a:solidFill>
                  <a:prstClr val="black"/>
                </a:solidFill>
                <a:effectLst/>
                <a:uLnTx/>
                <a:uFillTx/>
                <a:latin typeface="Calibri" panose="020F0502020204030204"/>
                <a:ea typeface="Calibri"/>
                <a:cs typeface="Calibri"/>
              </a:rPr>
              <a:t>(image from “The Scale of Space” on KWIT, March 2018)</a:t>
            </a:r>
            <a:endParaRPr kumimoji="0" lang="en-US" sz="1800" b="0" i="0" u="none" strike="noStrike" kern="1200" cap="none" spc="0" normalizeH="0" baseline="0" noProof="0">
              <a:ln>
                <a:noFill/>
              </a:ln>
              <a:solidFill>
                <a:prstClr val="black"/>
              </a:solidFill>
              <a:effectLst/>
              <a:uLnTx/>
              <a:uFillTx/>
              <a:latin typeface="Calibri" panose="020F0502020204030204"/>
              <a:ea typeface="Calibri" panose="020F0502020204030204"/>
              <a:cs typeface="Calibri" panose="020F0502020204030204"/>
            </a:endParaRPr>
          </a:p>
        </p:txBody>
      </p:sp>
    </p:spTree>
    <p:extLst>
      <p:ext uri="{BB962C8B-B14F-4D97-AF65-F5344CB8AC3E}">
        <p14:creationId xmlns:p14="http://schemas.microsoft.com/office/powerpoint/2010/main" val="335671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oftware Engineering is about People"/>
          <p:cNvSpPr txBox="1">
            <a:spLocks noGrp="1"/>
          </p:cNvSpPr>
          <p:nvPr>
            <p:ph type="title"/>
          </p:nvPr>
        </p:nvSpPr>
        <p:spPr>
          <a:prstGeom prst="rect">
            <a:avLst/>
          </a:prstGeom>
        </p:spPr>
        <p:txBody>
          <a:bodyPr>
            <a:normAutofit/>
          </a:bodyPr>
          <a:lstStyle/>
          <a:p>
            <a:r>
              <a:rPr lang="en-US" sz="3600" dirty="0"/>
              <a:t>Problem #1: Programs need to be read by people</a:t>
            </a:r>
            <a:endParaRPr sz="3600" dirty="0"/>
          </a:p>
        </p:txBody>
      </p:sp>
      <p:sp>
        <p:nvSpPr>
          <p:cNvPr id="216" name="“Any fool can write code that a computer can understand. Good programmers write code that humans can understand”"/>
          <p:cNvSpPr txBox="1"/>
          <p:nvPr/>
        </p:nvSpPr>
        <p:spPr>
          <a:xfrm>
            <a:off x="336513" y="2028490"/>
            <a:ext cx="8088654" cy="2267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rPr sz="4000" dirty="0"/>
              <a:t>“</a:t>
            </a:r>
            <a:r>
              <a:rPr sz="4000" dirty="0">
                <a:latin typeface="+mn-lt"/>
              </a:rPr>
              <a:t>Any fool can write code that a computer can understand. Good programmers write code that humans can understand</a:t>
            </a:r>
            <a:r>
              <a:rPr sz="4000" dirty="0"/>
              <a:t>”</a:t>
            </a:r>
          </a:p>
        </p:txBody>
      </p:sp>
      <p:sp>
        <p:nvSpPr>
          <p:cNvPr id="217" name="- Martin Fowler"/>
          <p:cNvSpPr txBox="1"/>
          <p:nvPr/>
        </p:nvSpPr>
        <p:spPr>
          <a:xfrm>
            <a:off x="6420139" y="4515634"/>
            <a:ext cx="1588512"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lgn="l" defTabSz="825500">
              <a:defRPr sz="3600" b="1">
                <a:solidFill>
                  <a:srgbClr val="000000"/>
                </a:solidFill>
              </a:defRPr>
            </a:lvl1pPr>
          </a:lstStyle>
          <a:p>
            <a:r>
              <a:rPr sz="1800" dirty="0"/>
              <a:t> - Martin Fowler</a:t>
            </a:r>
          </a:p>
        </p:txBody>
      </p:sp>
      <p:pic>
        <p:nvPicPr>
          <p:cNvPr id="218" name="1920px-Webysther_20150414193208_-_Martin_Fowler.jpg" descr="1920px-Webysther_20150414193208_-_Martin_Fowler.jpg"/>
          <p:cNvPicPr>
            <a:picLocks noChangeAspect="1"/>
          </p:cNvPicPr>
          <p:nvPr/>
        </p:nvPicPr>
        <p:blipFill>
          <a:blip r:embed="rId3"/>
          <a:stretch>
            <a:fillRect/>
          </a:stretch>
        </p:blipFill>
        <p:spPr>
          <a:xfrm>
            <a:off x="8364837" y="1932221"/>
            <a:ext cx="3270776" cy="4361034"/>
          </a:xfrm>
          <a:prstGeom prst="rect">
            <a:avLst/>
          </a:prstGeom>
          <a:ln w="12700">
            <a:miter lim="400000"/>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3879</TotalTime>
  <Words>2082</Words>
  <Application>Microsoft Office PowerPoint</Application>
  <PresentationFormat>Widescreen</PresentationFormat>
  <Paragraphs>258</Paragraphs>
  <Slides>28</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Helvetica Neue</vt:lpstr>
      <vt:lpstr>Verdana</vt:lpstr>
      <vt:lpstr>Office Theme</vt:lpstr>
      <vt:lpstr>CS 4530: Fundamentals of Software Engineering Module 1.1 Course Introduction</vt:lpstr>
      <vt:lpstr>Instructors</vt:lpstr>
      <vt:lpstr>Teaching Assistants</vt:lpstr>
      <vt:lpstr>Learning Objectives for this Lesson</vt:lpstr>
      <vt:lpstr>The idea of "software engineering" dates back to 1969</vt:lpstr>
      <vt:lpstr>Goal: to make software an engineering discipline</vt:lpstr>
      <vt:lpstr>Software Engineering encompasses the entire software life cycle</vt:lpstr>
      <vt:lpstr>Okay, what do you mean by "large"?</vt:lpstr>
      <vt:lpstr>Problem #1: Programs need to be read by people</vt:lpstr>
      <vt:lpstr>Problem #2: People need to talk to each other</vt:lpstr>
      <vt:lpstr>So, software engineering must encompass:</vt:lpstr>
      <vt:lpstr>The course will cover</vt:lpstr>
      <vt:lpstr>Think of {your software’s} design at three scales</vt:lpstr>
      <vt:lpstr>So, software engineering must encompass:</vt:lpstr>
      <vt:lpstr>So, software engineering must encompass:</vt:lpstr>
      <vt:lpstr>Learning Objectives for this course:</vt:lpstr>
      <vt:lpstr>The course will be delivered through:</vt:lpstr>
      <vt:lpstr>Course Mechanics:  Lectures and Attendance</vt:lpstr>
      <vt:lpstr>Course Deliverables</vt:lpstr>
      <vt:lpstr>Technology</vt:lpstr>
      <vt:lpstr>Projects for You</vt:lpstr>
      <vt:lpstr>Grade Appeal Policy</vt:lpstr>
      <vt:lpstr>Late Policy</vt:lpstr>
      <vt:lpstr>Academic Integrity (1)</vt:lpstr>
      <vt:lpstr>Academic Integrity (2)</vt:lpstr>
      <vt:lpstr>Academic Integrity (3)</vt:lpstr>
      <vt:lpstr>Communication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92</cp:revision>
  <dcterms:created xsi:type="dcterms:W3CDTF">2021-01-07T15:19:22Z</dcterms:created>
  <dcterms:modified xsi:type="dcterms:W3CDTF">2025-08-30T10:55:28Z</dcterms:modified>
</cp:coreProperties>
</file>

<file path=docProps/thumbnail.jpeg>
</file>